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9" r:id="rId1"/>
  </p:sldMasterIdLst>
  <p:notesMasterIdLst>
    <p:notesMasterId r:id="rId20"/>
  </p:notesMasterIdLst>
  <p:sldIdLst>
    <p:sldId id="280" r:id="rId2"/>
    <p:sldId id="281" r:id="rId3"/>
    <p:sldId id="282" r:id="rId4"/>
    <p:sldId id="301" r:id="rId5"/>
    <p:sldId id="284" r:id="rId6"/>
    <p:sldId id="285" r:id="rId7"/>
    <p:sldId id="302" r:id="rId8"/>
    <p:sldId id="288" r:id="rId9"/>
    <p:sldId id="289" r:id="rId10"/>
    <p:sldId id="290" r:id="rId11"/>
    <p:sldId id="291" r:id="rId12"/>
    <p:sldId id="292" r:id="rId13"/>
    <p:sldId id="293" r:id="rId14"/>
    <p:sldId id="294" r:id="rId15"/>
    <p:sldId id="295" r:id="rId16"/>
    <p:sldId id="296" r:id="rId17"/>
    <p:sldId id="297" r:id="rId18"/>
    <p:sldId id="29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2D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40" autoAdjust="0"/>
  </p:normalViewPr>
  <p:slideViewPr>
    <p:cSldViewPr snapToGrid="0" snapToObjects="1">
      <p:cViewPr varScale="1">
        <p:scale>
          <a:sx n="70" d="100"/>
          <a:sy n="70" d="100"/>
        </p:scale>
        <p:origin x="-1328" y="-1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553AAF-DF04-4D4D-A76C-E6A3DE41DE28}" type="datetimeFigureOut">
              <a:rPr lang="en-US" smtClean="0"/>
              <a:t>11/17/14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B5553D-2BF9-F048-8FF9-B1825BD2A60F}" type="slidenum">
              <a:rPr lang="en-US" smtClean="0"/>
              <a:t>‹#›</a:t>
            </a:fld>
            <a:endParaRPr lang="en-US"/>
          </a:p>
        </p:txBody>
      </p:sp>
    </p:spTree>
    <p:extLst>
      <p:ext uri="{BB962C8B-B14F-4D97-AF65-F5344CB8AC3E}">
        <p14:creationId xmlns:p14="http://schemas.microsoft.com/office/powerpoint/2010/main" val="36297012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a:t>
            </a:r>
            <a:r>
              <a:rPr lang="en-US" baseline="0" dirty="0" smtClean="0"/>
              <a:t> TASKING MANAGER DEMO: </a:t>
            </a:r>
            <a:r>
              <a:rPr lang="en-US" dirty="0" smtClean="0"/>
              <a:t>Guide the students through</a:t>
            </a:r>
            <a:r>
              <a:rPr lang="en-US" baseline="0" dirty="0" smtClean="0"/>
              <a:t> the task interface</a:t>
            </a:r>
          </a:p>
          <a:p>
            <a:endParaRPr lang="en-US" baseline="0" dirty="0" smtClean="0"/>
          </a:p>
          <a:p>
            <a:r>
              <a:rPr lang="en-US" baseline="0" dirty="0" smtClean="0"/>
              <a:t>Description and Instructions tabs mimic what we cover in training, but it’s good to have here for documentation purposes.</a:t>
            </a:r>
          </a:p>
          <a:p>
            <a:endParaRPr lang="en-US" baseline="0" dirty="0" smtClean="0"/>
          </a:p>
          <a:p>
            <a:r>
              <a:rPr lang="en-US" baseline="0" dirty="0" smtClean="0"/>
              <a:t>Zoom in on the map on the right</a:t>
            </a:r>
          </a:p>
          <a:p>
            <a:endParaRPr lang="en-US" baseline="0" dirty="0" smtClean="0"/>
          </a:p>
          <a:p>
            <a:r>
              <a:rPr lang="en-US" baseline="0" dirty="0" smtClean="0"/>
              <a:t>Select a tile</a:t>
            </a:r>
          </a:p>
          <a:p>
            <a:endParaRPr lang="en-US" baseline="0" dirty="0" smtClean="0"/>
          </a:p>
          <a:p>
            <a:r>
              <a:rPr lang="en-US" baseline="0" dirty="0" smtClean="0"/>
              <a:t>If it looks really busy, then you are welcome to split it, but be careful – do not split more than once (you cannot recombine)</a:t>
            </a:r>
          </a:p>
          <a:p>
            <a:endParaRPr lang="en-US" baseline="0" dirty="0" smtClean="0"/>
          </a:p>
          <a:p>
            <a:r>
              <a:rPr lang="en-US" baseline="0" dirty="0" smtClean="0"/>
              <a:t>If your are happy with the tile you’ve selected, click the green button ‘Yes, I want to work on this task’</a:t>
            </a:r>
          </a:p>
          <a:p>
            <a:endParaRPr lang="en-US" baseline="0" dirty="0" smtClean="0"/>
          </a:p>
          <a:p>
            <a:r>
              <a:rPr lang="en-US" baseline="0" dirty="0" smtClean="0"/>
              <a:t>This will ‘lock’ the tile so no one else can select it and turn the blue square orange, indicating that someone is editing it.  </a:t>
            </a:r>
          </a:p>
          <a:p>
            <a:endParaRPr lang="en-US" baseline="0" dirty="0" smtClean="0"/>
          </a:p>
          <a:p>
            <a:r>
              <a:rPr lang="en-US" baseline="0" dirty="0" smtClean="0"/>
              <a:t>Next, Choose </a:t>
            </a:r>
            <a:r>
              <a:rPr lang="en-US" baseline="0" dirty="0" err="1" smtClean="0"/>
              <a:t>iD</a:t>
            </a:r>
            <a:r>
              <a:rPr lang="en-US" baseline="0" dirty="0" smtClean="0"/>
              <a:t> Editor as you favorite editing tool, and </a:t>
            </a:r>
            <a:r>
              <a:rPr lang="en-US" baseline="0" dirty="0" err="1" smtClean="0"/>
              <a:t>iD</a:t>
            </a:r>
            <a:r>
              <a:rPr lang="en-US" baseline="0" dirty="0" smtClean="0"/>
              <a:t> will launch automatically in a new tab, and draw a pink square around the area chosen in Tasking Manger.  </a:t>
            </a:r>
          </a:p>
          <a:p>
            <a:endParaRPr lang="en-US" baseline="0" dirty="0" smtClean="0"/>
          </a:p>
          <a:p>
            <a:r>
              <a:rPr lang="en-US" baseline="0" dirty="0" smtClean="0"/>
              <a:t>If you look at your square in </a:t>
            </a:r>
            <a:r>
              <a:rPr lang="en-US" baseline="0" dirty="0" err="1" smtClean="0"/>
              <a:t>iD</a:t>
            </a:r>
            <a:r>
              <a:rPr lang="en-US" baseline="0" dirty="0" smtClean="0"/>
              <a:t> and it’s still looks too complicated, you check it back in, and you can split it in Tasking Manager, and check out a smaller portion of that same area.  There is no undo for this operation!!  But if you feel it would help you manage that cell then do it and then exhaust all features in that smaller cell.</a:t>
            </a:r>
          </a:p>
          <a:p>
            <a:endParaRPr lang="en-US" baseline="0" dirty="0" smtClean="0"/>
          </a:p>
          <a:p>
            <a:r>
              <a:rPr lang="en-US" baseline="0" dirty="0" smtClean="0"/>
              <a:t>Once you’ve traced all you can in a cell, mark it as Done but only if ALL features have been traced.  If there are more features to trace, but you have met you quota or you cannot determine how to trace more features, then Unlock it so someone else can work on the cell.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extLst>
      <p:ext uri="{BB962C8B-B14F-4D97-AF65-F5344CB8AC3E}">
        <p14:creationId xmlns:p14="http://schemas.microsoft.com/office/powerpoint/2010/main" val="149273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Now you can s</a:t>
            </a:r>
            <a:r>
              <a:rPr lang="en-US" baseline="0" dirty="0" smtClean="0"/>
              <a:t>tart tracing features, but stay WITHIN the pink box!</a:t>
            </a:r>
          </a:p>
          <a:p>
            <a:pPr marL="0" indent="0">
              <a:buNone/>
            </a:pPr>
            <a:endParaRPr lang="en-US" baseline="0" dirty="0" smtClean="0"/>
          </a:p>
          <a:p>
            <a:pPr marL="0" indent="0">
              <a:buNone/>
            </a:pPr>
            <a:r>
              <a:rPr lang="en-US" baseline="0" dirty="0" smtClean="0"/>
              <a:t>Once you’ve exhausted all of the features you can tracing in that cell, either Unlock it OR if ALL features have been traced, you can mark is as DONE, but ONLY if ALL features have been traced.</a:t>
            </a:r>
          </a:p>
          <a:p>
            <a:pPr marL="0" indent="0">
              <a:buNone/>
            </a:pPr>
            <a:endParaRPr lang="en-US" baseline="0" dirty="0" smtClean="0"/>
          </a:p>
          <a:p>
            <a:pPr marL="0" indent="0">
              <a:buNone/>
            </a:pPr>
            <a:r>
              <a:rPr lang="en-US" baseline="0" dirty="0" smtClean="0"/>
              <a:t>When you have done what you can with a cell (have unlocked it or marked it as Done) but have not met your quota, go back to Tasking Manager and choose another cell, as close as you can to your first cell.</a:t>
            </a:r>
          </a:p>
          <a:p>
            <a:pPr marL="0" indent="0">
              <a:buNone/>
            </a:pPr>
            <a:r>
              <a:rPr lang="en-US" baseline="0" dirty="0" smtClean="0"/>
              <a:t/>
            </a:r>
            <a:br>
              <a:rPr lang="en-US" baseline="0" dirty="0" smtClean="0"/>
            </a:br>
            <a:r>
              <a:rPr lang="en-US" baseline="0" dirty="0" smtClean="0"/>
              <a:t>We want you to work in the same part of the city.  </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11</a:t>
            </a:fld>
            <a:endParaRPr lang="en-US" dirty="0"/>
          </a:p>
        </p:txBody>
      </p:sp>
    </p:spTree>
    <p:extLst>
      <p:ext uri="{BB962C8B-B14F-4D97-AF65-F5344CB8AC3E}">
        <p14:creationId xmlns:p14="http://schemas.microsoft.com/office/powerpoint/2010/main" val="793177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Low Density Areas</a:t>
            </a:r>
            <a:r>
              <a:rPr lang="en-US" sz="1200" b="0" i="0" u="none" strike="noStrike" kern="1200" baseline="0" dirty="0" smtClean="0">
                <a:solidFill>
                  <a:schemeClr val="tx1"/>
                </a:solidFill>
                <a:latin typeface="+mn-lt"/>
                <a:ea typeface="+mn-ea"/>
                <a:cs typeface="+mn-cs"/>
              </a:rPr>
              <a:t>: Low density areas are places within the city which have features surrounded by large areas of open space and are the easiest place to begin tracing. In low density areas tracers should begin training their eyes to study shadows, which indicate the sun direction. Care should be taken to trace the building footprint rather than placement of the rooftop. In some cases you can see the side of taller buildings and the roof is offset from the existing footprint. For an in-depth look into roof modeling, this wiki does an excellent job explaining common interpretation errors associated with building roofs and shadows. In the low density environment tracers should be aware of roof features which can trick you eye in determining the true shape of a building. In Kathmandu is it common for rooftops to be flat and have features such as additional rooms, covered awnings, and water tanks on top.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TEXT FOR POP-UP IMAGE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Small footways are clearly visible in this surrounding the main building. Footways and pathways often do not connect so it is acceptable to add dead end paths. Only connect paths when their intersection is clearly visible.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12</a:t>
            </a:fld>
            <a:endParaRPr lang="en-US" dirty="0"/>
          </a:p>
        </p:txBody>
      </p:sp>
    </p:spTree>
    <p:extLst>
      <p:ext uri="{BB962C8B-B14F-4D97-AF65-F5344CB8AC3E}">
        <p14:creationId xmlns:p14="http://schemas.microsoft.com/office/powerpoint/2010/main" val="226452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Medium Density Areas: </a:t>
            </a:r>
            <a:r>
              <a:rPr lang="en-US" sz="1200" b="0" i="0" u="none" strike="noStrike" kern="1200" baseline="0" dirty="0" smtClean="0">
                <a:solidFill>
                  <a:schemeClr val="tx1"/>
                </a:solidFill>
                <a:latin typeface="+mn-lt"/>
                <a:ea typeface="+mn-ea"/>
                <a:cs typeface="+mn-cs"/>
              </a:rPr>
              <a:t>Medium density areas introduce footpaths between tightly spaced buildings. Footpaths should be collected when they are clearly identified. Footpaths do not always connect and it is acceptable to stop tracing at a dead end. Searching for footpaths and shadows between buildings will help a user in delineating building mass. Buildings are often interconnected and built at different heights. When a user can not identify a clear break between buildings, they should be collected as one. Most buildings in medium density areas have right angles making their edges easier to identify. It is helpful to use multiple source images to have another perspective of the area.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TEXT FOR POP-UP IMAGE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Note how interconnected buildings were collected as one. Building footprints should be delineated by building edges, often identified by looking for geometric angles and large shadows. If a user is unable to identify a building in the image due to shadows or other variables, the space should be left empty. In these cases it can be helpful to use multiple imagery sources.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13</a:t>
            </a:fld>
            <a:endParaRPr lang="en-US" dirty="0"/>
          </a:p>
        </p:txBody>
      </p:sp>
    </p:spTree>
    <p:extLst>
      <p:ext uri="{BB962C8B-B14F-4D97-AF65-F5344CB8AC3E}">
        <p14:creationId xmlns:p14="http://schemas.microsoft.com/office/powerpoint/2010/main" val="2264520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High Density Areas: </a:t>
            </a:r>
            <a:r>
              <a:rPr lang="en-US" sz="1200" b="0" i="0" u="none" strike="noStrike" kern="1200" baseline="0" dirty="0" smtClean="0">
                <a:solidFill>
                  <a:schemeClr val="tx1"/>
                </a:solidFill>
                <a:latin typeface="+mn-lt"/>
                <a:ea typeface="+mn-ea"/>
                <a:cs typeface="+mn-cs"/>
              </a:rPr>
              <a:t>In high density areas of Kathmandu there are very few open spaces and entire sections of the city between roads are built up. Every building is accessible, most by a narrow alley only a few meters wide. These are the most difficult areas to collect and should only be attempted once a user has had the opportunity to condition their eyes by collecting low and high density areas. You will find large areas consisting of dense interconnected buildings of various shapes and sizes. Users should begin by studying the area and identifying shadows and logical footways between buildings. Look for signs of flat areas such as roadways and packed dirt. Identifying flat areas that do not cast shadows is helpful in determining footways and building footprints. Again additional imagery sources are useful to have another perspective.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TEXT FOR POP-UP IMAGE</a:t>
            </a:r>
          </a:p>
          <a:p>
            <a:r>
              <a:rPr lang="en-US" sz="1200" b="0" i="0" u="none" strike="noStrike" kern="1200" baseline="0" dirty="0" smtClean="0">
                <a:solidFill>
                  <a:schemeClr val="tx1"/>
                </a:solidFill>
                <a:latin typeface="+mn-lt"/>
                <a:ea typeface="+mn-ea"/>
                <a:cs typeface="+mn-cs"/>
              </a:rPr>
              <a:t>Identify building edges by studying shadows and looking for open spaces. In high density areas buildings are randomly placed and have varying heights making extraction very difficult. When buildings are interconnected they should be collected together and often do not have right angles. It is common to not have perfectly square buildings in high density areas. </a:t>
            </a:r>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14</a:t>
            </a:fld>
            <a:endParaRPr lang="en-US" dirty="0"/>
          </a:p>
        </p:txBody>
      </p:sp>
    </p:spTree>
    <p:extLst>
      <p:ext uri="{BB962C8B-B14F-4D97-AF65-F5344CB8AC3E}">
        <p14:creationId xmlns:p14="http://schemas.microsoft.com/office/powerpoint/2010/main" val="325592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 sure to save </a:t>
            </a:r>
            <a:r>
              <a:rPr lang="en-US" sz="1200" dirty="0" smtClean="0"/>
              <a:t>your edits after each piece of infrastructure to avoid mapping conflicts.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As well, you must tag (or attribute) every piece</a:t>
            </a:r>
            <a:r>
              <a:rPr lang="en-US" sz="1200" baseline="0" dirty="0" smtClean="0"/>
              <a:t> of infrastructure you create.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When you click save, you will be prompted to add a ‘commit message’.  This text is used to identify some general information about who is working on that edit, and the source of the tracing.  For example you will be using </a:t>
            </a:r>
            <a:r>
              <a:rPr lang="en-US" sz="1200" baseline="0" dirty="0" err="1" smtClean="0"/>
              <a:t>bing</a:t>
            </a:r>
            <a:r>
              <a:rPr lang="en-US" sz="1200" baseline="0" dirty="0" smtClean="0"/>
              <a:t> imagery for your tracing – it’s the default imagery for OSM.  Therefore, for this project we want you to include the following information with your commit message every time to click save.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2400" dirty="0" smtClean="0">
                <a:solidFill>
                  <a:schemeClr val="accent4"/>
                </a:solidFill>
              </a:rPr>
              <a:t>#</a:t>
            </a:r>
            <a:r>
              <a:rPr lang="en-US" sz="2400" dirty="0" err="1" smtClean="0">
                <a:solidFill>
                  <a:schemeClr val="accent4"/>
                </a:solidFill>
              </a:rPr>
              <a:t>YourOrganization</a:t>
            </a:r>
            <a:r>
              <a:rPr lang="en-US" sz="2400" dirty="0" smtClean="0">
                <a:solidFill>
                  <a:schemeClr val="accent4"/>
                </a:solidFill>
              </a:rPr>
              <a:t> tracing course: Bing (it’s very important to include the tracing source so that others that work</a:t>
            </a:r>
            <a:r>
              <a:rPr lang="en-US" sz="2400" baseline="0" dirty="0" smtClean="0">
                <a:solidFill>
                  <a:schemeClr val="accent4"/>
                </a:solidFill>
              </a:rPr>
              <a:t> around your traced features will know the source)</a:t>
            </a:r>
            <a:endParaRPr lang="en-US" sz="2400" dirty="0" smtClean="0">
              <a:solidFill>
                <a:schemeClr val="accent4"/>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15</a:t>
            </a:fld>
            <a:endParaRPr lang="en-US" dirty="0"/>
          </a:p>
        </p:txBody>
      </p:sp>
    </p:spTree>
    <p:extLst>
      <p:ext uri="{BB962C8B-B14F-4D97-AF65-F5344CB8AC3E}">
        <p14:creationId xmlns:p14="http://schemas.microsoft.com/office/powerpoint/2010/main" val="152679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Once you’ve exhausted all of the features you can tracing in that cell, either Unlock it OR if ALL features have been traced, you can mark is as DONE, but ONLY if ALL features have been traced.</a:t>
            </a:r>
          </a:p>
          <a:p>
            <a:pPr marL="0" indent="0">
              <a:buNone/>
            </a:pPr>
            <a:endParaRPr lang="en-US" baseline="0" dirty="0" smtClean="0"/>
          </a:p>
          <a:p>
            <a:pPr marL="0" indent="0">
              <a:buNone/>
            </a:pPr>
            <a:r>
              <a:rPr lang="en-US" baseline="0" dirty="0" smtClean="0"/>
              <a:t>When you have done what you can with a cell (have unlocked it or marked it as Done) but have not met your quota, go back to Tasking Manager and choose another cell, as close as you can to your first cell.</a:t>
            </a:r>
          </a:p>
          <a:p>
            <a:pPr marL="0" indent="0">
              <a:buNone/>
            </a:pPr>
            <a:r>
              <a:rPr lang="en-US" baseline="0" dirty="0" smtClean="0"/>
              <a:t/>
            </a:r>
            <a:br>
              <a:rPr lang="en-US" baseline="0" dirty="0" smtClean="0"/>
            </a:br>
            <a:r>
              <a:rPr lang="en-US" baseline="0" dirty="0" smtClean="0"/>
              <a:t>We want you to work in the same part of the city.</a:t>
            </a:r>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16</a:t>
            </a:fld>
            <a:endParaRPr lang="en-US" dirty="0"/>
          </a:p>
        </p:txBody>
      </p:sp>
    </p:spTree>
    <p:extLst>
      <p:ext uri="{BB962C8B-B14F-4D97-AF65-F5344CB8AC3E}">
        <p14:creationId xmlns:p14="http://schemas.microsoft.com/office/powerpoint/2010/main" val="160162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To track your work</a:t>
            </a:r>
            <a:r>
              <a:rPr lang="en-US" baseline="0" dirty="0" smtClean="0"/>
              <a:t> you can use Overpass Turbo.</a:t>
            </a:r>
          </a:p>
          <a:p>
            <a:pPr marL="0" indent="0">
              <a:buNone/>
            </a:pPr>
            <a:endParaRPr lang="en-US" baseline="0" dirty="0" smtClean="0"/>
          </a:p>
          <a:p>
            <a:pPr marL="0" indent="0">
              <a:buNone/>
            </a:pPr>
            <a:r>
              <a:rPr lang="en-US" baseline="0" dirty="0" smtClean="0"/>
              <a:t>This is an open source application that works with OSM.</a:t>
            </a:r>
          </a:p>
          <a:p>
            <a:pPr marL="0" indent="0">
              <a:buNone/>
            </a:pPr>
            <a:endParaRPr lang="en-US" baseline="0" dirty="0" smtClean="0"/>
          </a:p>
          <a:p>
            <a:pPr marL="0" indent="0">
              <a:buNone/>
            </a:pPr>
            <a:r>
              <a:rPr lang="en-US" baseline="0" dirty="0" smtClean="0"/>
              <a:t>Simply use the Wizard button at the top of the page and search for your OSM username. Using the syntax </a:t>
            </a:r>
            <a:r>
              <a:rPr lang="en-US" baseline="0" dirty="0" err="1" smtClean="0"/>
              <a:t>user:your_osm_name</a:t>
            </a:r>
            <a:endParaRPr lang="en-US" baseline="0" dirty="0" smtClean="0"/>
          </a:p>
          <a:p>
            <a:pPr marL="0" indent="0">
              <a:buNone/>
            </a:pPr>
            <a:endParaRPr lang="en-US" baseline="0" dirty="0" smtClean="0"/>
          </a:p>
          <a:p>
            <a:pPr marL="0" indent="0">
              <a:buNone/>
            </a:pPr>
            <a:r>
              <a:rPr lang="en-US" baseline="0" dirty="0" smtClean="0"/>
              <a:t>Your edits will be highlighted on the map and the total count of your edits will appear in the lower right corner of the window.</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17</a:t>
            </a:fld>
            <a:endParaRPr lang="en-US" dirty="0"/>
          </a:p>
        </p:txBody>
      </p:sp>
    </p:spTree>
    <p:extLst>
      <p:ext uri="{BB962C8B-B14F-4D97-AF65-F5344CB8AC3E}">
        <p14:creationId xmlns:p14="http://schemas.microsoft.com/office/powerpoint/2010/main" val="793177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18</a:t>
            </a:fld>
            <a:endParaRPr lang="en-US" dirty="0"/>
          </a:p>
        </p:txBody>
      </p:sp>
    </p:spTree>
    <p:extLst>
      <p:ext uri="{BB962C8B-B14F-4D97-AF65-F5344CB8AC3E}">
        <p14:creationId xmlns:p14="http://schemas.microsoft.com/office/powerpoint/2010/main" val="1533391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a:t>
            </a:r>
            <a:r>
              <a:rPr lang="en-US" baseline="0" dirty="0" smtClean="0"/>
              <a:t> the OpenStreetMap page looks like when you first go to their page.  </a:t>
            </a:r>
          </a:p>
          <a:p>
            <a:r>
              <a:rPr lang="en-US" baseline="0" dirty="0" smtClean="0"/>
              <a:t>Here we’ve focused the map on the Philippines.</a:t>
            </a:r>
          </a:p>
          <a:p>
            <a:endParaRPr lang="en-US" baseline="0" dirty="0" smtClean="0"/>
          </a:p>
          <a:p>
            <a:r>
              <a:rPr lang="en-US" baseline="0" dirty="0" smtClean="0"/>
              <a:t>To contribute to OSM you must have an account.  Accounts are free and only take a few moments to create.</a:t>
            </a:r>
          </a:p>
          <a:p>
            <a:endParaRPr lang="en-US" baseline="0" dirty="0" smtClean="0"/>
          </a:p>
          <a:p>
            <a:r>
              <a:rPr lang="en-US" baseline="0" dirty="0" smtClean="0"/>
              <a:t>Click the ‘Sign Up’ button in the upper right corner to start the process.</a:t>
            </a:r>
          </a:p>
          <a:p>
            <a:endParaRPr lang="en-US" baseline="0" dirty="0" smtClean="0"/>
          </a:p>
          <a:p>
            <a:r>
              <a:rPr lang="en-US" baseline="0" dirty="0" smtClean="0"/>
              <a:t>Enter your email address and Display name.  Your display name is anything you want it to be and will be associated with every edit you make in OSM.</a:t>
            </a:r>
          </a:p>
          <a:p>
            <a:endParaRPr lang="en-US" baseline="0" dirty="0" smtClean="0"/>
          </a:p>
          <a:p>
            <a:r>
              <a:rPr lang="en-US" baseline="0" dirty="0" smtClean="0"/>
              <a:t>You will need to provide this OSM display name to your instructor.</a:t>
            </a:r>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extLst>
      <p:ext uri="{BB962C8B-B14F-4D97-AF65-F5344CB8AC3E}">
        <p14:creationId xmlns:p14="http://schemas.microsoft.com/office/powerpoint/2010/main" val="244033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5</a:t>
            </a:fld>
            <a:endParaRPr lang="en-US" dirty="0"/>
          </a:p>
        </p:txBody>
      </p:sp>
    </p:spTree>
    <p:extLst>
      <p:ext uri="{BB962C8B-B14F-4D97-AF65-F5344CB8AC3E}">
        <p14:creationId xmlns:p14="http://schemas.microsoft.com/office/powerpoint/2010/main" val="409767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need a reminder how to use </a:t>
            </a:r>
            <a:r>
              <a:rPr lang="en-US" dirty="0" err="1" smtClean="0"/>
              <a:t>iD</a:t>
            </a:r>
            <a:r>
              <a:rPr lang="en-US" dirty="0" smtClean="0"/>
              <a:t>, you can make</a:t>
            </a:r>
            <a:r>
              <a:rPr lang="en-US" baseline="0" dirty="0" smtClean="0"/>
              <a:t> use of the Walk Through at anytime.</a:t>
            </a:r>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6</a:t>
            </a:fld>
            <a:endParaRPr lang="en-US" dirty="0"/>
          </a:p>
        </p:txBody>
      </p:sp>
    </p:spTree>
    <p:extLst>
      <p:ext uri="{BB962C8B-B14F-4D97-AF65-F5344CB8AC3E}">
        <p14:creationId xmlns:p14="http://schemas.microsoft.com/office/powerpoint/2010/main" val="4055038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OpenStreetMap</a:t>
            </a:r>
            <a:r>
              <a:rPr lang="en-US" dirty="0" smtClean="0"/>
              <a:t> has been shown to be an effective collection mechanism for infrastructure data. One thing that is lacking is the ability to coordinate workers surveying in the field or working remotely. The goal of the </a:t>
            </a:r>
            <a:r>
              <a:rPr lang="en-US" dirty="0" err="1" smtClean="0"/>
              <a:t>OpenStreetMap</a:t>
            </a:r>
            <a:r>
              <a:rPr lang="en-US" dirty="0" smtClean="0"/>
              <a:t> Tasking Tool is to make it easy for administrators to define collection areas of interest and collection workflows as well as allowing workers to easily determine what areas they should be working on.</a:t>
            </a:r>
          </a:p>
          <a:p>
            <a:endParaRPr lang="en-US" dirty="0" smtClean="0"/>
          </a:p>
          <a:p>
            <a:r>
              <a:rPr lang="en-US" dirty="0" smtClean="0"/>
              <a:t>HOT – Humanitarian </a:t>
            </a:r>
            <a:r>
              <a:rPr lang="en-US" dirty="0" err="1" smtClean="0"/>
              <a:t>OpenStreetMap</a:t>
            </a:r>
            <a:r>
              <a:rPr lang="en-US" dirty="0" smtClean="0"/>
              <a:t> Team</a:t>
            </a:r>
          </a:p>
          <a:p>
            <a:r>
              <a:rPr lang="en-US" dirty="0" smtClean="0"/>
              <a:t>Admin</a:t>
            </a:r>
            <a:r>
              <a:rPr lang="en-US" baseline="0" dirty="0" smtClean="0"/>
              <a:t> sets up tasks to be worked on collaboratively (must have admin privileges)</a:t>
            </a:r>
          </a:p>
          <a:p>
            <a:r>
              <a:rPr lang="en-US" baseline="0" dirty="0" smtClean="0"/>
              <a:t>Anyone with a regular OSM account can use it</a:t>
            </a:r>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8</a:t>
            </a:fld>
            <a:endParaRPr lang="en-US" dirty="0"/>
          </a:p>
        </p:txBody>
      </p:sp>
    </p:spTree>
    <p:extLst>
      <p:ext uri="{BB962C8B-B14F-4D97-AF65-F5344CB8AC3E}">
        <p14:creationId xmlns:p14="http://schemas.microsoft.com/office/powerpoint/2010/main" val="341593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first this you need to do is log in to Tasking Manager with your OSM credentials.</a:t>
            </a:r>
          </a:p>
          <a:p>
            <a:pPr marL="0" indent="0">
              <a:buNone/>
            </a:pPr>
            <a:endParaRPr lang="en-US" dirty="0" smtClean="0"/>
          </a:p>
          <a:p>
            <a:pPr marL="0" indent="0">
              <a:buNone/>
            </a:pPr>
            <a:r>
              <a:rPr lang="en-US" dirty="0" smtClean="0"/>
              <a:t>You now see the JOBS page of TM.  To find the jobs for your assignment, </a:t>
            </a:r>
            <a:r>
              <a:rPr lang="en-US" baseline="0" dirty="0" smtClean="0"/>
              <a:t>select the ‘All Jobs’ tab at the top of the page and then search for your job in the search bar.</a:t>
            </a:r>
          </a:p>
          <a:p>
            <a:pPr marL="0" indent="0">
              <a:buNone/>
            </a:pPr>
            <a:endParaRPr lang="en-US" baseline="0" dirty="0" smtClean="0"/>
          </a:p>
          <a:p>
            <a:pPr marL="0" indent="0">
              <a:buNone/>
            </a:pPr>
            <a:r>
              <a:rPr lang="en-US" baseline="0" dirty="0" smtClean="0"/>
              <a:t>Click the Job for your class assignment.</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9</a:t>
            </a:fld>
            <a:endParaRPr lang="en-US" dirty="0"/>
          </a:p>
        </p:txBody>
      </p:sp>
    </p:spTree>
    <p:extLst>
      <p:ext uri="{BB962C8B-B14F-4D97-AF65-F5344CB8AC3E}">
        <p14:creationId xmlns:p14="http://schemas.microsoft.com/office/powerpoint/2010/main" val="79317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728701E-CAF4-4159-9B3E-41C86DFFA30D}" type="datetimeFigureOut">
              <a:rPr lang="en-US" smtClean="0"/>
              <a:t>11/17/14</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CB26C-A810-1A49-AB7F-FBFF903078B0}"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25464EC-2979-FB47-A381-27DE4F0FB5DC}" type="datetimeFigureOut">
              <a:rPr lang="en-US" smtClean="0"/>
              <a:t>11/17/14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8CB26C-A810-1A49-AB7F-FBFF903078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464EC-2979-FB47-A381-27DE4F0FB5DC}" type="datetimeFigureOut">
              <a:rPr lang="en-US" smtClean="0"/>
              <a:t>11/17/14</a:t>
            </a:fld>
            <a:endParaRPr lang="en-US"/>
          </a:p>
        </p:txBody>
      </p:sp>
      <p:sp>
        <p:nvSpPr>
          <p:cNvPr id="3" name="Footer Placeholder 2"/>
          <p:cNvSpPr>
            <a:spLocks noGrp="1"/>
          </p:cNvSpPr>
          <p:nvPr>
            <p:ph type="ftr" sz="quarter" idx="11"/>
          </p:nvPr>
        </p:nvSpPr>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C08CB26C-A810-1A49-AB7F-FBFF903078B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dirty="0" smtClean="0">
                <a:solidFill>
                  <a:schemeClr val="accent1">
                    <a:lumMod val="60000"/>
                    <a:lumOff val="40000"/>
                  </a:schemeClr>
                </a:solidFill>
              </a:rPr>
              <a:t> </a:t>
            </a:r>
            <a:endParaRPr sz="2400" b="1" baseline="0" dirty="0">
              <a:solidFill>
                <a:schemeClr val="accent1">
                  <a:lumMod val="60000"/>
                  <a:lumOff val="40000"/>
                </a:scheme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C08CB26C-A810-1A49-AB7F-FBFF903078B0}"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dirty="0" smtClean="0">
                <a:solidFill>
                  <a:schemeClr val="accent1">
                    <a:lumMod val="60000"/>
                    <a:lumOff val="40000"/>
                  </a:schemeClr>
                </a:solidFill>
              </a:rPr>
              <a:t> </a:t>
            </a:r>
            <a:endParaRPr sz="2400" b="1" baseline="0" dirty="0">
              <a:solidFill>
                <a:schemeClr val="accent1">
                  <a:lumMod val="60000"/>
                  <a:lumOff val="40000"/>
                </a:schemeClr>
              </a:solidFill>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25464EC-2979-FB47-A381-27DE4F0FB5DC}" type="datetimeFigureOut">
              <a:rPr lang="en-US" smtClean="0"/>
              <a:t>11/17/14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CB26C-A810-1A49-AB7F-FBFF903078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25464EC-2979-FB47-A381-27DE4F0FB5DC}" type="datetimeFigureOut">
              <a:rPr lang="en-US" smtClean="0"/>
              <a:t>11/17/14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CB26C-A810-1A49-AB7F-FBFF903078B0}" type="slidenum">
              <a:rPr lang="en-US" smtClean="0"/>
              <a:t>‹#›</a:t>
            </a:fld>
            <a:endParaRPr lang="en-US"/>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25464EC-2979-FB47-A381-27DE4F0FB5DC}" type="datetimeFigureOut">
              <a:rPr lang="en-US" smtClean="0"/>
              <a:t>11/17/14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CB26C-A810-1A49-AB7F-FBFF903078B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25464EC-2979-FB47-A381-27DE4F0FB5DC}" type="datetimeFigureOut">
              <a:rPr lang="en-US" smtClean="0"/>
              <a:t>11/17/14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CB26C-A810-1A49-AB7F-FBFF903078B0}" type="slidenum">
              <a:rPr lang="en-US" smtClean="0"/>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F25464EC-2979-FB47-A381-27DE4F0FB5DC}" type="datetimeFigureOut">
              <a:rPr lang="en-US" smtClean="0"/>
              <a:t>11/17/14</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D728701E-CAF4-4159-9B3E-41C86DFFA30D}" type="datetimeFigureOut">
              <a:rPr lang="en-US" smtClean="0"/>
              <a:t>11/17/14</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162F1D00-BD13-4404-86B0-79703945A0A7}" type="slidenum">
              <a:rPr lang="en-US" smtClean="0"/>
              <a:t>‹#›</a:t>
            </a:fld>
            <a:endParaRPr lang="en-US"/>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CB26C-A810-1A49-AB7F-FBFF903078B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F25464EC-2979-FB47-A381-27DE4F0FB5DC}" type="datetimeFigureOut">
              <a:rPr lang="en-US" smtClean="0"/>
              <a:t>11/17/14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8CB26C-A810-1A49-AB7F-FBFF903078B0}"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C08CB26C-A810-1A49-AB7F-FBFF903078B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25464EC-2979-FB47-A381-27DE4F0FB5DC}" type="datetimeFigureOut">
              <a:rPr lang="en-US" smtClean="0"/>
              <a:t>11/17/14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CB26C-A810-1A49-AB7F-FBFF903078B0}"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dirty="0" smtClean="0"/>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F25464EC-2979-FB47-A381-27DE4F0FB5DC}" type="datetimeFigureOut">
              <a:rPr lang="en-US" smtClean="0"/>
              <a:t>11/17/14</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C08CB26C-A810-1A49-AB7F-FBFF903078B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Lst>
  <p:txStyles>
    <p:titleStyle>
      <a:lvl1pPr algn="l" defTabSz="914400" rtl="0" eaLnBrk="1" latinLnBrk="0" hangingPunct="1">
        <a:spcBef>
          <a:spcPct val="0"/>
        </a:spcBef>
        <a:buNone/>
        <a:defRPr sz="3600" b="0" kern="1200">
          <a:solidFill>
            <a:schemeClr val="accent1"/>
          </a:solidFill>
          <a:latin typeface="Avenir Heavy"/>
          <a:ea typeface="+mj-ea"/>
          <a:cs typeface="Avenir Heavy"/>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Avenir Book"/>
          <a:ea typeface="+mn-ea"/>
          <a:cs typeface="Avenir Book"/>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Avenir Book"/>
          <a:ea typeface="+mn-ea"/>
          <a:cs typeface="Avenir Book"/>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Avenir Book"/>
          <a:ea typeface="+mn-ea"/>
          <a:cs typeface="Avenir Book"/>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Avenir Book"/>
          <a:ea typeface="+mn-ea"/>
          <a:cs typeface="Avenir Book"/>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Avenir Book"/>
          <a:ea typeface="+mn-ea"/>
          <a:cs typeface="Avenir Book"/>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overpass-turbo.eu/" TargetMode="External"/><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83863" y="4624668"/>
            <a:ext cx="7655337" cy="933450"/>
          </a:xfrm>
        </p:spPr>
        <p:txBody>
          <a:bodyPr>
            <a:noAutofit/>
          </a:bodyPr>
          <a:lstStyle/>
          <a:p>
            <a:pPr algn="r"/>
            <a:r>
              <a:rPr lang="en-US" sz="4000" dirty="0" smtClean="0">
                <a:latin typeface="Avenir Next Demi Bold"/>
                <a:cs typeface="Avenir Next Demi Bold"/>
              </a:rPr>
              <a:t>OSM Student Training Guide</a:t>
            </a:r>
            <a:endParaRPr lang="en-US" sz="4400" b="0" dirty="0">
              <a:latin typeface="Avenir Next Demi Bold"/>
              <a:cs typeface="Avenir Next Demi Bold"/>
            </a:endParaRPr>
          </a:p>
        </p:txBody>
      </p:sp>
      <p:sp>
        <p:nvSpPr>
          <p:cNvPr id="3" name="Text Placeholder 2"/>
          <p:cNvSpPr>
            <a:spLocks noGrp="1"/>
          </p:cNvSpPr>
          <p:nvPr>
            <p:ph type="subTitle" idx="1"/>
          </p:nvPr>
        </p:nvSpPr>
        <p:spPr>
          <a:prstGeom prst="rect">
            <a:avLst/>
          </a:prstGeom>
        </p:spPr>
        <p:txBody>
          <a:bodyPr>
            <a:normAutofit/>
          </a:bodyPr>
          <a:lstStyle/>
          <a:p>
            <a:pPr algn="r"/>
            <a:r>
              <a:rPr lang="en-US" sz="3200" dirty="0" smtClean="0">
                <a:solidFill>
                  <a:schemeClr val="accent3"/>
                </a:solidFill>
                <a:latin typeface="Avenir Next Demi Bold"/>
                <a:cs typeface="Avenir Next Demi Bold"/>
              </a:rPr>
              <a:t>TeachOSM</a:t>
            </a:r>
          </a:p>
        </p:txBody>
      </p:sp>
    </p:spTree>
    <p:extLst>
      <p:ext uri="{BB962C8B-B14F-4D97-AF65-F5344CB8AC3E}">
        <p14:creationId xmlns:p14="http://schemas.microsoft.com/office/powerpoint/2010/main" val="26205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7868" y="533400"/>
            <a:ext cx="8517532" cy="4600710"/>
          </a:xfrm>
          <a:prstGeom prst="rect">
            <a:avLst/>
          </a:prstGeom>
        </p:spPr>
      </p:pic>
      <p:sp>
        <p:nvSpPr>
          <p:cNvPr id="6" name="Rectangle 5"/>
          <p:cNvSpPr/>
          <p:nvPr/>
        </p:nvSpPr>
        <p:spPr>
          <a:xfrm>
            <a:off x="397868" y="2667000"/>
            <a:ext cx="745132" cy="381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5800" y="1524000"/>
            <a:ext cx="8182696" cy="449580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796914" y="3254956"/>
            <a:ext cx="668932" cy="34471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0114" y="3559756"/>
            <a:ext cx="1278532" cy="381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738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7321"/>
            <a:ext cx="7556313" cy="1116106"/>
          </a:xfrm>
        </p:spPr>
        <p:txBody>
          <a:bodyPr/>
          <a:lstStyle/>
          <a:p>
            <a:r>
              <a:rPr lang="en-US" sz="3400" dirty="0" smtClean="0"/>
              <a:t>Selected Cell in </a:t>
            </a:r>
            <a:r>
              <a:rPr lang="en-US" sz="3400" dirty="0" err="1" smtClean="0"/>
              <a:t>iD</a:t>
            </a:r>
            <a:endParaRPr lang="en-US" sz="3400" dirty="0"/>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8600" y="1082946"/>
            <a:ext cx="5638800" cy="5519423"/>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019800" y="2108831"/>
            <a:ext cx="3124200" cy="3416320"/>
          </a:xfrm>
          <a:prstGeom prst="rect">
            <a:avLst/>
          </a:prstGeom>
          <a:noFill/>
        </p:spPr>
        <p:txBody>
          <a:bodyPr wrap="square" rtlCol="0">
            <a:spAutoFit/>
          </a:bodyPr>
          <a:lstStyle/>
          <a:p>
            <a:pPr marL="342900" indent="-342900">
              <a:buClr>
                <a:schemeClr val="accent1"/>
              </a:buClr>
              <a:buFont typeface="Wingdings" charset="2"/>
              <a:buChar char="§"/>
            </a:pPr>
            <a:r>
              <a:rPr lang="en-US" dirty="0" smtClean="0">
                <a:latin typeface="Avenir Book"/>
                <a:cs typeface="Avenir Book"/>
              </a:rPr>
              <a:t>Stay within the pink box</a:t>
            </a:r>
            <a:br>
              <a:rPr lang="en-US" dirty="0" smtClean="0">
                <a:latin typeface="Avenir Book"/>
                <a:cs typeface="Avenir Book"/>
              </a:rPr>
            </a:br>
            <a:endParaRPr lang="en-US" dirty="0" smtClean="0">
              <a:latin typeface="Avenir Book"/>
              <a:cs typeface="Avenir Book"/>
            </a:endParaRPr>
          </a:p>
          <a:p>
            <a:pPr marL="342900" indent="-342900">
              <a:buClr>
                <a:schemeClr val="accent1"/>
              </a:buClr>
              <a:buFont typeface="Wingdings" charset="2"/>
              <a:buChar char="§"/>
            </a:pPr>
            <a:r>
              <a:rPr lang="en-US" dirty="0" smtClean="0">
                <a:latin typeface="Avenir Book"/>
                <a:cs typeface="Avenir Book"/>
              </a:rPr>
              <a:t>Trace ALL features possible</a:t>
            </a:r>
            <a:br>
              <a:rPr lang="en-US" dirty="0" smtClean="0">
                <a:latin typeface="Avenir Book"/>
                <a:cs typeface="Avenir Book"/>
              </a:rPr>
            </a:br>
            <a:endParaRPr lang="en-US" dirty="0" smtClean="0">
              <a:latin typeface="Avenir Book"/>
              <a:cs typeface="Avenir Book"/>
            </a:endParaRPr>
          </a:p>
          <a:p>
            <a:pPr marL="342900" indent="-342900">
              <a:buClr>
                <a:schemeClr val="accent1"/>
              </a:buClr>
              <a:buFont typeface="Wingdings" charset="2"/>
              <a:buChar char="§"/>
            </a:pPr>
            <a:r>
              <a:rPr lang="en-US" dirty="0" smtClean="0">
                <a:latin typeface="Avenir Book"/>
                <a:cs typeface="Avenir Book"/>
              </a:rPr>
              <a:t>Once complete, mark as Done or Unlock it for others to work on it in Tasking Manager.</a:t>
            </a:r>
            <a:br>
              <a:rPr lang="en-US" dirty="0" smtClean="0">
                <a:latin typeface="Avenir Book"/>
                <a:cs typeface="Avenir Book"/>
              </a:rPr>
            </a:br>
            <a:endParaRPr lang="en-US" dirty="0" smtClean="0">
              <a:latin typeface="Avenir Book"/>
              <a:cs typeface="Avenir Book"/>
            </a:endParaRPr>
          </a:p>
          <a:p>
            <a:pPr marL="342900" indent="-342900">
              <a:buClr>
                <a:schemeClr val="accent1"/>
              </a:buClr>
              <a:buFont typeface="Wingdings" charset="2"/>
              <a:buChar char="§"/>
            </a:pPr>
            <a:r>
              <a:rPr lang="en-US" dirty="0" smtClean="0">
                <a:latin typeface="Avenir Book"/>
                <a:cs typeface="Avenir Book"/>
              </a:rPr>
              <a:t>Choose cells close together</a:t>
            </a:r>
            <a:endParaRPr lang="en-US" dirty="0">
              <a:latin typeface="Avenir Book"/>
              <a:cs typeface="Avenir Book"/>
            </a:endParaRPr>
          </a:p>
        </p:txBody>
      </p:sp>
      <p:pic>
        <p:nvPicPr>
          <p:cNvPr id="15" name="Picture 1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43736" y="1795445"/>
            <a:ext cx="8182696" cy="4495800"/>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1854850" y="3526401"/>
            <a:ext cx="668932" cy="34471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88050" y="3831201"/>
            <a:ext cx="1278532" cy="381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125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004" y="469495"/>
            <a:ext cx="7556313" cy="1116106"/>
          </a:xfrm>
        </p:spPr>
        <p:txBody>
          <a:bodyPr/>
          <a:lstStyle/>
          <a:p>
            <a:r>
              <a:rPr lang="en-US" sz="3200" dirty="0" smtClean="0"/>
              <a:t>Tracing Examples: Low Density Areas</a:t>
            </a:r>
            <a:endParaRPr lang="en-US" sz="3200" dirty="0"/>
          </a:p>
        </p:txBody>
      </p:sp>
      <p:sp>
        <p:nvSpPr>
          <p:cNvPr id="3" name="Content Placeholder 2"/>
          <p:cNvSpPr>
            <a:spLocks noGrp="1"/>
          </p:cNvSpPr>
          <p:nvPr>
            <p:ph idx="1"/>
          </p:nvPr>
        </p:nvSpPr>
        <p:spPr>
          <a:xfrm>
            <a:off x="428004" y="1196412"/>
            <a:ext cx="7425873" cy="990599"/>
          </a:xfrm>
        </p:spPr>
        <p:txBody>
          <a:bodyPr>
            <a:normAutofit/>
          </a:bodyPr>
          <a:lstStyle/>
          <a:p>
            <a:pPr marL="0" indent="0">
              <a:buNone/>
            </a:pPr>
            <a:r>
              <a:rPr lang="en-US" sz="1600" b="1" dirty="0" smtClean="0"/>
              <a:t>Low Density Areas: </a:t>
            </a:r>
            <a:r>
              <a:rPr lang="en-US" sz="1600" dirty="0" smtClean="0"/>
              <a:t>Small footways are clearly visible surrounding the main building. Footways often do not connect so it is acceptable to add dead end lines. Only connect paths when their intersection is clearly visible. </a:t>
            </a:r>
            <a:endParaRPr lang="en-US" sz="1600" dirty="0"/>
          </a:p>
        </p:txBody>
      </p:sp>
      <p:pic>
        <p:nvPicPr>
          <p:cNvPr id="5" name="Picture 4"/>
          <p:cNvPicPr>
            <a:picLocks noChangeAspect="1"/>
          </p:cNvPicPr>
          <p:nvPr/>
        </p:nvPicPr>
        <p:blipFill>
          <a:blip r:embed="rId3"/>
          <a:stretch>
            <a:fillRect/>
          </a:stretch>
        </p:blipFill>
        <p:spPr>
          <a:xfrm>
            <a:off x="533400" y="2391873"/>
            <a:ext cx="4028793" cy="3124200"/>
          </a:xfrm>
          <a:prstGeom prst="rect">
            <a:avLst/>
          </a:prstGeom>
        </p:spPr>
      </p:pic>
      <p:pic>
        <p:nvPicPr>
          <p:cNvPr id="6" name="Picture 5"/>
          <p:cNvPicPr>
            <a:picLocks noChangeAspect="1"/>
          </p:cNvPicPr>
          <p:nvPr/>
        </p:nvPicPr>
        <p:blipFill>
          <a:blip r:embed="rId4"/>
          <a:stretch>
            <a:fillRect/>
          </a:stretch>
        </p:blipFill>
        <p:spPr>
          <a:xfrm>
            <a:off x="4648200" y="2391873"/>
            <a:ext cx="4093165" cy="3147939"/>
          </a:xfrm>
          <a:prstGeom prst="rect">
            <a:avLst/>
          </a:prstGeom>
        </p:spPr>
      </p:pic>
      <p:pic>
        <p:nvPicPr>
          <p:cNvPr id="7" name="Picture 6"/>
          <p:cNvPicPr>
            <a:picLocks noChangeAspect="1"/>
          </p:cNvPicPr>
          <p:nvPr/>
        </p:nvPicPr>
        <p:blipFill>
          <a:blip r:embed="rId5"/>
          <a:stretch>
            <a:fillRect/>
          </a:stretch>
        </p:blipFill>
        <p:spPr>
          <a:xfrm>
            <a:off x="1828800" y="2263212"/>
            <a:ext cx="5410200" cy="4156617"/>
          </a:xfrm>
          <a:prstGeom prst="rect">
            <a:avLst/>
          </a:prstGeom>
        </p:spPr>
      </p:pic>
    </p:spTree>
    <p:extLst>
      <p:ext uri="{BB962C8B-B14F-4D97-AF65-F5344CB8AC3E}">
        <p14:creationId xmlns:p14="http://schemas.microsoft.com/office/powerpoint/2010/main" val="3566874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21" y="381901"/>
            <a:ext cx="7556313" cy="1116106"/>
          </a:xfrm>
        </p:spPr>
        <p:txBody>
          <a:bodyPr/>
          <a:lstStyle/>
          <a:p>
            <a:r>
              <a:rPr lang="en-US" sz="2800" dirty="0" smtClean="0"/>
              <a:t>Tracing Examples: Medium Density Areas</a:t>
            </a:r>
            <a:endParaRPr lang="en-US" sz="2800" dirty="0"/>
          </a:p>
        </p:txBody>
      </p:sp>
      <p:sp>
        <p:nvSpPr>
          <p:cNvPr id="3" name="Content Placeholder 2"/>
          <p:cNvSpPr>
            <a:spLocks noGrp="1"/>
          </p:cNvSpPr>
          <p:nvPr>
            <p:ph idx="1"/>
          </p:nvPr>
        </p:nvSpPr>
        <p:spPr>
          <a:xfrm>
            <a:off x="296621" y="964607"/>
            <a:ext cx="7790831" cy="1295400"/>
          </a:xfrm>
        </p:spPr>
        <p:txBody>
          <a:bodyPr>
            <a:noAutofit/>
          </a:bodyPr>
          <a:lstStyle/>
          <a:p>
            <a:pPr marL="0" indent="0">
              <a:buNone/>
            </a:pPr>
            <a:r>
              <a:rPr lang="en-US" sz="1600" b="1" dirty="0" smtClean="0"/>
              <a:t>Medium </a:t>
            </a:r>
            <a:r>
              <a:rPr lang="en-US" sz="1600" b="1" dirty="0"/>
              <a:t>Density Areas: </a:t>
            </a:r>
            <a:r>
              <a:rPr lang="en-US" sz="1600" dirty="0"/>
              <a:t>Here is a visible alley between buildings which is easy to identify due to the wide space between buildings and its color, texture and shape. In reality alleys do not always connect with other alleys/roads and the tracing should represent the reality of what a user can positively identify in the image. </a:t>
            </a:r>
          </a:p>
        </p:txBody>
      </p:sp>
      <p:pic>
        <p:nvPicPr>
          <p:cNvPr id="9" name="Picture 8"/>
          <p:cNvPicPr>
            <a:picLocks noChangeAspect="1"/>
          </p:cNvPicPr>
          <p:nvPr/>
        </p:nvPicPr>
        <p:blipFill>
          <a:blip r:embed="rId3"/>
          <a:stretch>
            <a:fillRect/>
          </a:stretch>
        </p:blipFill>
        <p:spPr>
          <a:xfrm>
            <a:off x="685800" y="2201608"/>
            <a:ext cx="3657600" cy="2628900"/>
          </a:xfrm>
          <a:prstGeom prst="rect">
            <a:avLst/>
          </a:prstGeom>
        </p:spPr>
      </p:pic>
      <p:pic>
        <p:nvPicPr>
          <p:cNvPr id="10" name="Picture 9"/>
          <p:cNvPicPr>
            <a:picLocks noChangeAspect="1"/>
          </p:cNvPicPr>
          <p:nvPr/>
        </p:nvPicPr>
        <p:blipFill>
          <a:blip r:embed="rId4"/>
          <a:stretch>
            <a:fillRect/>
          </a:stretch>
        </p:blipFill>
        <p:spPr>
          <a:xfrm>
            <a:off x="4771248" y="2201608"/>
            <a:ext cx="3588786" cy="2590800"/>
          </a:xfrm>
          <a:prstGeom prst="rect">
            <a:avLst/>
          </a:prstGeom>
        </p:spPr>
      </p:pic>
      <p:pic>
        <p:nvPicPr>
          <p:cNvPr id="11" name="Picture 10"/>
          <p:cNvPicPr>
            <a:picLocks noChangeAspect="1"/>
          </p:cNvPicPr>
          <p:nvPr/>
        </p:nvPicPr>
        <p:blipFill>
          <a:blip r:embed="rId5"/>
          <a:stretch>
            <a:fillRect/>
          </a:stretch>
        </p:blipFill>
        <p:spPr>
          <a:xfrm>
            <a:off x="1600200" y="2125408"/>
            <a:ext cx="5842495" cy="4228258"/>
          </a:xfrm>
          <a:prstGeom prst="rect">
            <a:avLst/>
          </a:prstGeom>
        </p:spPr>
      </p:pic>
    </p:spTree>
    <p:extLst>
      <p:ext uri="{BB962C8B-B14F-4D97-AF65-F5344CB8AC3E}">
        <p14:creationId xmlns:p14="http://schemas.microsoft.com/office/powerpoint/2010/main" val="2571044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406" y="352703"/>
            <a:ext cx="7556313" cy="1116106"/>
          </a:xfrm>
        </p:spPr>
        <p:txBody>
          <a:bodyPr/>
          <a:lstStyle/>
          <a:p>
            <a:r>
              <a:rPr lang="en-US" sz="2800" dirty="0" smtClean="0"/>
              <a:t>Tracing Examples: High Density Areas</a:t>
            </a:r>
            <a:endParaRPr lang="en-US" sz="2800" dirty="0"/>
          </a:p>
        </p:txBody>
      </p:sp>
      <p:sp>
        <p:nvSpPr>
          <p:cNvPr id="3" name="Content Placeholder 2"/>
          <p:cNvSpPr>
            <a:spLocks noGrp="1"/>
          </p:cNvSpPr>
          <p:nvPr>
            <p:ph idx="1"/>
          </p:nvPr>
        </p:nvSpPr>
        <p:spPr>
          <a:xfrm>
            <a:off x="413406" y="935410"/>
            <a:ext cx="7396677" cy="1219200"/>
          </a:xfrm>
        </p:spPr>
        <p:txBody>
          <a:bodyPr>
            <a:normAutofit lnSpcReduction="10000"/>
          </a:bodyPr>
          <a:lstStyle/>
          <a:p>
            <a:pPr marL="0" indent="0">
              <a:buNone/>
            </a:pPr>
            <a:r>
              <a:rPr lang="en-US" sz="1600" b="1" dirty="0" smtClean="0"/>
              <a:t>High </a:t>
            </a:r>
            <a:r>
              <a:rPr lang="en-US" sz="1600" b="1" dirty="0"/>
              <a:t>Density Areas: </a:t>
            </a:r>
            <a:r>
              <a:rPr lang="en-US" sz="1600" dirty="0"/>
              <a:t>Study the image below of a high density area and look for logical roads and alleys by identifying building shadows and empty spaces. These features should be collected if a user is able to accurately determine their location. It is better to not collect an alley then to collect one which does not exist. </a:t>
            </a:r>
          </a:p>
        </p:txBody>
      </p:sp>
      <p:pic>
        <p:nvPicPr>
          <p:cNvPr id="4" name="Picture 3"/>
          <p:cNvPicPr>
            <a:picLocks noChangeAspect="1"/>
          </p:cNvPicPr>
          <p:nvPr/>
        </p:nvPicPr>
        <p:blipFill>
          <a:blip r:embed="rId3"/>
          <a:stretch>
            <a:fillRect/>
          </a:stretch>
        </p:blipFill>
        <p:spPr>
          <a:xfrm>
            <a:off x="533400" y="2383209"/>
            <a:ext cx="4008833" cy="2819400"/>
          </a:xfrm>
          <a:prstGeom prst="rect">
            <a:avLst/>
          </a:prstGeom>
        </p:spPr>
      </p:pic>
      <p:pic>
        <p:nvPicPr>
          <p:cNvPr id="5" name="Picture 4"/>
          <p:cNvPicPr>
            <a:picLocks noChangeAspect="1"/>
          </p:cNvPicPr>
          <p:nvPr/>
        </p:nvPicPr>
        <p:blipFill>
          <a:blip r:embed="rId4"/>
          <a:stretch>
            <a:fillRect/>
          </a:stretch>
        </p:blipFill>
        <p:spPr>
          <a:xfrm>
            <a:off x="4721450" y="2383210"/>
            <a:ext cx="3965350" cy="2819400"/>
          </a:xfrm>
          <a:prstGeom prst="rect">
            <a:avLst/>
          </a:prstGeom>
        </p:spPr>
      </p:pic>
      <p:pic>
        <p:nvPicPr>
          <p:cNvPr id="6" name="Picture 5"/>
          <p:cNvPicPr>
            <a:picLocks noChangeAspect="1"/>
          </p:cNvPicPr>
          <p:nvPr/>
        </p:nvPicPr>
        <p:blipFill>
          <a:blip r:embed="rId5"/>
          <a:stretch>
            <a:fillRect/>
          </a:stretch>
        </p:blipFill>
        <p:spPr>
          <a:xfrm>
            <a:off x="1524000" y="2154610"/>
            <a:ext cx="5956694" cy="4317604"/>
          </a:xfrm>
          <a:prstGeom prst="rect">
            <a:avLst/>
          </a:prstGeom>
        </p:spPr>
      </p:pic>
    </p:spTree>
    <p:extLst>
      <p:ext uri="{BB962C8B-B14F-4D97-AF65-F5344CB8AC3E}">
        <p14:creationId xmlns:p14="http://schemas.microsoft.com/office/powerpoint/2010/main" val="299073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and tagging</a:t>
            </a:r>
            <a:endParaRPr lang="en-US" dirty="0"/>
          </a:p>
        </p:txBody>
      </p:sp>
      <p:sp>
        <p:nvSpPr>
          <p:cNvPr id="3" name="Content Placeholder 2"/>
          <p:cNvSpPr>
            <a:spLocks noGrp="1"/>
          </p:cNvSpPr>
          <p:nvPr>
            <p:ph idx="1"/>
          </p:nvPr>
        </p:nvSpPr>
        <p:spPr>
          <a:xfrm>
            <a:off x="457200" y="1295400"/>
            <a:ext cx="7597587" cy="4830763"/>
          </a:xfrm>
        </p:spPr>
        <p:txBody>
          <a:bodyPr>
            <a:normAutofit/>
          </a:bodyPr>
          <a:lstStyle/>
          <a:p>
            <a:pPr>
              <a:lnSpc>
                <a:spcPct val="120000"/>
              </a:lnSpc>
              <a:buFont typeface="Wingdings" charset="2"/>
              <a:buChar char="§"/>
            </a:pPr>
            <a:r>
              <a:rPr lang="en-US" b="1" dirty="0" smtClean="0">
                <a:solidFill>
                  <a:srgbClr val="990000"/>
                </a:solidFill>
                <a:latin typeface="Avenir Black"/>
                <a:cs typeface="Avenir Black"/>
              </a:rPr>
              <a:t>SAVE</a:t>
            </a:r>
            <a:r>
              <a:rPr lang="en-US" b="1" dirty="0" smtClean="0">
                <a:solidFill>
                  <a:srgbClr val="990000"/>
                </a:solidFill>
              </a:rPr>
              <a:t> </a:t>
            </a:r>
            <a:r>
              <a:rPr lang="en-US" dirty="0" smtClean="0"/>
              <a:t>your edits after each piece of infrastructure to avoid mapping conflicts</a:t>
            </a:r>
          </a:p>
          <a:p>
            <a:pPr>
              <a:lnSpc>
                <a:spcPct val="120000"/>
              </a:lnSpc>
              <a:buFont typeface="Wingdings" charset="2"/>
              <a:buChar char="§"/>
            </a:pPr>
            <a:r>
              <a:rPr lang="en-US" b="1" dirty="0" smtClean="0">
                <a:solidFill>
                  <a:schemeClr val="accent6">
                    <a:lumMod val="75000"/>
                  </a:schemeClr>
                </a:solidFill>
                <a:latin typeface="Avenir Black"/>
                <a:cs typeface="Avenir Black"/>
              </a:rPr>
              <a:t>TAG</a:t>
            </a:r>
            <a:r>
              <a:rPr lang="en-US" dirty="0" smtClean="0"/>
              <a:t> every piece of infrastructure</a:t>
            </a:r>
          </a:p>
          <a:p>
            <a:pPr>
              <a:lnSpc>
                <a:spcPct val="120000"/>
              </a:lnSpc>
              <a:buFont typeface="Wingdings" charset="2"/>
              <a:buChar char="§"/>
            </a:pPr>
            <a:r>
              <a:rPr lang="en-US" dirty="0" smtClean="0"/>
              <a:t>Add a commit message:</a:t>
            </a:r>
          </a:p>
          <a:p>
            <a:pPr marL="800100" lvl="1" indent="-342900">
              <a:lnSpc>
                <a:spcPct val="120000"/>
              </a:lnSpc>
              <a:buFont typeface="Wingdings" charset="2"/>
              <a:buChar char="§"/>
            </a:pPr>
            <a:r>
              <a:rPr lang="en-US" sz="2000" dirty="0" smtClean="0">
                <a:solidFill>
                  <a:schemeClr val="accent4"/>
                </a:solidFill>
              </a:rPr>
              <a:t>#</a:t>
            </a:r>
            <a:r>
              <a:rPr lang="en-US" sz="2000" dirty="0" err="1" smtClean="0">
                <a:solidFill>
                  <a:schemeClr val="accent4"/>
                </a:solidFill>
              </a:rPr>
              <a:t>YourOrganization</a:t>
            </a:r>
            <a:r>
              <a:rPr lang="en-US" sz="2000" dirty="0" smtClean="0">
                <a:solidFill>
                  <a:schemeClr val="accent4"/>
                </a:solidFill>
              </a:rPr>
              <a:t> tracing source: Bing</a:t>
            </a:r>
          </a:p>
          <a:p>
            <a:pPr lvl="1">
              <a:lnSpc>
                <a:spcPct val="120000"/>
              </a:lnSpc>
              <a:buFont typeface="Wingdings" charset="2"/>
              <a:buChar char="§"/>
            </a:pPr>
            <a:r>
              <a:rPr lang="en-US" sz="2000" dirty="0" smtClean="0"/>
              <a:t>It</a:t>
            </a:r>
            <a:r>
              <a:rPr lang="fr-FR" sz="2000" dirty="0" smtClean="0"/>
              <a:t>’</a:t>
            </a:r>
            <a:r>
              <a:rPr lang="en-US" sz="2000" dirty="0" smtClean="0"/>
              <a:t>s a good idea to maintain an </a:t>
            </a:r>
            <a:r>
              <a:rPr lang="en-US" sz="2000" b="1" dirty="0" smtClean="0">
                <a:solidFill>
                  <a:srgbClr val="9F2936"/>
                </a:solidFill>
              </a:rPr>
              <a:t>Edit Log </a:t>
            </a:r>
            <a:r>
              <a:rPr lang="en-US" sz="2000" dirty="0" smtClean="0"/>
              <a:t>document</a:t>
            </a:r>
          </a:p>
          <a:p>
            <a:pPr lvl="2">
              <a:lnSpc>
                <a:spcPct val="120000"/>
              </a:lnSpc>
              <a:buFont typeface="Wingdings" charset="2"/>
              <a:buChar char="§"/>
            </a:pPr>
            <a:r>
              <a:rPr lang="en-US" sz="2000" dirty="0" smtClean="0"/>
              <a:t>Note interpretation issues (with screen shots)</a:t>
            </a:r>
          </a:p>
          <a:p>
            <a:pPr lvl="2">
              <a:lnSpc>
                <a:spcPct val="120000"/>
              </a:lnSpc>
              <a:buFont typeface="Wingdings" charset="2"/>
              <a:buChar char="§"/>
            </a:pPr>
            <a:r>
              <a:rPr lang="en-US" sz="2000" dirty="0" smtClean="0"/>
              <a:t>Workflow frustrations</a:t>
            </a:r>
          </a:p>
          <a:p>
            <a:pPr lvl="2">
              <a:lnSpc>
                <a:spcPct val="120000"/>
              </a:lnSpc>
              <a:buFont typeface="Wingdings" charset="2"/>
              <a:buChar char="§"/>
            </a:pPr>
            <a:r>
              <a:rPr lang="en-US" sz="2000" dirty="0" smtClean="0"/>
              <a:t>This helps improve student workflow and user experience</a:t>
            </a:r>
          </a:p>
          <a:p>
            <a:pPr>
              <a:buFont typeface="Wingdings" charset="2"/>
              <a:buChar char="§"/>
            </a:pPr>
            <a:endParaRPr lang="en-US" sz="2400" dirty="0"/>
          </a:p>
        </p:txBody>
      </p:sp>
    </p:spTree>
    <p:extLst>
      <p:ext uri="{BB962C8B-B14F-4D97-AF65-F5344CB8AC3E}">
        <p14:creationId xmlns:p14="http://schemas.microsoft.com/office/powerpoint/2010/main" val="53628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Marking</a:t>
            </a:r>
            <a:r>
              <a:rPr lang="en-US" sz="2800" dirty="0" smtClean="0">
                <a:solidFill>
                  <a:srgbClr val="5C9B1D"/>
                </a:solidFill>
              </a:rPr>
              <a:t> </a:t>
            </a:r>
            <a:r>
              <a:rPr lang="en-US" sz="2800" b="1" dirty="0" smtClean="0">
                <a:solidFill>
                  <a:srgbClr val="5C9B1D"/>
                </a:solidFill>
              </a:rPr>
              <a:t>Complete</a:t>
            </a:r>
            <a:r>
              <a:rPr lang="en-US" sz="2800" dirty="0" smtClean="0">
                <a:solidFill>
                  <a:srgbClr val="5C9B1D"/>
                </a:solidFill>
              </a:rPr>
              <a:t> </a:t>
            </a:r>
            <a:r>
              <a:rPr lang="en-US" sz="2800" dirty="0" smtClean="0"/>
              <a:t>with Tasking Manager</a:t>
            </a:r>
            <a:endParaRPr lang="en-US" sz="2800" dirty="0"/>
          </a:p>
        </p:txBody>
      </p:sp>
      <p:sp>
        <p:nvSpPr>
          <p:cNvPr id="3" name="Content Placeholder 2"/>
          <p:cNvSpPr>
            <a:spLocks noGrp="1"/>
          </p:cNvSpPr>
          <p:nvPr>
            <p:ph idx="1"/>
          </p:nvPr>
        </p:nvSpPr>
        <p:spPr>
          <a:xfrm>
            <a:off x="457200" y="1295399"/>
            <a:ext cx="7469668" cy="4909283"/>
          </a:xfrm>
        </p:spPr>
        <p:txBody>
          <a:bodyPr>
            <a:normAutofit/>
          </a:bodyPr>
          <a:lstStyle/>
          <a:p>
            <a:pPr>
              <a:lnSpc>
                <a:spcPct val="120000"/>
              </a:lnSpc>
              <a:buFont typeface="Wingdings" charset="2"/>
              <a:buChar char="§"/>
            </a:pPr>
            <a:r>
              <a:rPr lang="en-US" dirty="0" smtClean="0"/>
              <a:t>When you have completed your chosen cell, make sure to mark it as</a:t>
            </a:r>
            <a:r>
              <a:rPr lang="en-US" dirty="0" smtClean="0">
                <a:solidFill>
                  <a:schemeClr val="accent2">
                    <a:lumMod val="75000"/>
                  </a:schemeClr>
                </a:solidFill>
              </a:rPr>
              <a:t> </a:t>
            </a:r>
            <a:r>
              <a:rPr lang="en-US" b="1" dirty="0" smtClean="0">
                <a:solidFill>
                  <a:srgbClr val="C00000"/>
                </a:solidFill>
                <a:latin typeface="Avenir Black"/>
                <a:cs typeface="Avenir Black"/>
              </a:rPr>
              <a:t>DONE</a:t>
            </a:r>
            <a:r>
              <a:rPr lang="en-US" dirty="0" smtClean="0">
                <a:solidFill>
                  <a:schemeClr val="accent2">
                    <a:lumMod val="75000"/>
                  </a:schemeClr>
                </a:solidFill>
              </a:rPr>
              <a:t> </a:t>
            </a:r>
            <a:r>
              <a:rPr lang="en-US" dirty="0" smtClean="0"/>
              <a:t>in Tasking Manager, with a note to describe the work you did</a:t>
            </a:r>
            <a:endParaRPr lang="en-US" dirty="0"/>
          </a:p>
          <a:p>
            <a:pPr lvl="1">
              <a:lnSpc>
                <a:spcPct val="120000"/>
              </a:lnSpc>
              <a:buFont typeface="Wingdings" charset="2"/>
              <a:buChar char="§"/>
            </a:pPr>
            <a:r>
              <a:rPr lang="en-US" sz="2000" dirty="0" smtClean="0">
                <a:solidFill>
                  <a:schemeClr val="accent5"/>
                </a:solidFill>
              </a:rPr>
              <a:t>(this can be a repeat of the commit message with any additional detail you think might help)</a:t>
            </a:r>
            <a:br>
              <a:rPr lang="en-US" sz="2000" dirty="0" smtClean="0">
                <a:solidFill>
                  <a:schemeClr val="accent5"/>
                </a:solidFill>
              </a:rPr>
            </a:br>
            <a:endParaRPr lang="en-US" sz="2000" dirty="0" smtClean="0">
              <a:solidFill>
                <a:schemeClr val="accent5"/>
              </a:solidFill>
            </a:endParaRPr>
          </a:p>
          <a:p>
            <a:pPr>
              <a:lnSpc>
                <a:spcPct val="120000"/>
              </a:lnSpc>
              <a:buFont typeface="Wingdings" charset="2"/>
              <a:buChar char="§"/>
            </a:pPr>
            <a:r>
              <a:rPr lang="en-US" dirty="0" smtClean="0"/>
              <a:t>If you’ve done all you can do in a cell and it is not complete, Unlock it!</a:t>
            </a:r>
            <a:br>
              <a:rPr lang="en-US" dirty="0" smtClean="0"/>
            </a:br>
            <a:endParaRPr lang="en-US" dirty="0" smtClean="0"/>
          </a:p>
          <a:p>
            <a:pPr>
              <a:lnSpc>
                <a:spcPct val="120000"/>
              </a:lnSpc>
              <a:buFont typeface="Wingdings" charset="2"/>
              <a:buChar char="§"/>
            </a:pPr>
            <a:r>
              <a:rPr lang="en-US" b="1" dirty="0" smtClean="0">
                <a:solidFill>
                  <a:schemeClr val="accent6"/>
                </a:solidFill>
                <a:latin typeface="Avenir Black"/>
                <a:cs typeface="Avenir Black"/>
              </a:rPr>
              <a:t>DO NOT </a:t>
            </a:r>
            <a:r>
              <a:rPr lang="en-US" dirty="0" smtClean="0"/>
              <a:t>mark an incomplete cell as complete</a:t>
            </a:r>
            <a:endParaRPr lang="en-US" dirty="0"/>
          </a:p>
        </p:txBody>
      </p:sp>
    </p:spTree>
    <p:extLst>
      <p:ext uri="{BB962C8B-B14F-4D97-AF65-F5344CB8AC3E}">
        <p14:creationId xmlns:p14="http://schemas.microsoft.com/office/powerpoint/2010/main" val="318326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Tracking your Work: Overpass Turbo</a:t>
            </a:r>
            <a:endParaRPr lang="en-US" sz="3200" dirty="0"/>
          </a:p>
        </p:txBody>
      </p:sp>
      <p:sp>
        <p:nvSpPr>
          <p:cNvPr id="6" name="TextBox 5"/>
          <p:cNvSpPr txBox="1"/>
          <p:nvPr/>
        </p:nvSpPr>
        <p:spPr>
          <a:xfrm>
            <a:off x="609600" y="1076980"/>
            <a:ext cx="4410432" cy="523220"/>
          </a:xfrm>
          <a:prstGeom prst="rect">
            <a:avLst/>
          </a:prstGeom>
          <a:noFill/>
        </p:spPr>
        <p:txBody>
          <a:bodyPr wrap="none" rtlCol="0">
            <a:spAutoFit/>
          </a:bodyPr>
          <a:lstStyle/>
          <a:p>
            <a:r>
              <a:rPr lang="en-US" sz="2800" dirty="0">
                <a:solidFill>
                  <a:schemeClr val="accent1">
                    <a:lumMod val="60000"/>
                    <a:lumOff val="40000"/>
                  </a:schemeClr>
                </a:solidFill>
                <a:latin typeface="Avenir Book"/>
                <a:cs typeface="Avenir Book"/>
              </a:rPr>
              <a:t>http://overpass-turbo.eu/</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6943" y="1990680"/>
            <a:ext cx="7477844" cy="4257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04456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Overpass Turbo</a:t>
            </a:r>
            <a:endParaRPr lang="en-US" dirty="0"/>
          </a:p>
        </p:txBody>
      </p:sp>
      <p:sp>
        <p:nvSpPr>
          <p:cNvPr id="4" name="Content Placeholder 3"/>
          <p:cNvSpPr>
            <a:spLocks noGrp="1"/>
          </p:cNvSpPr>
          <p:nvPr>
            <p:ph sz="half" idx="1"/>
          </p:nvPr>
        </p:nvSpPr>
        <p:spPr>
          <a:xfrm>
            <a:off x="228600" y="1295400"/>
            <a:ext cx="4572000" cy="5142871"/>
          </a:xfrm>
        </p:spPr>
        <p:txBody>
          <a:bodyPr>
            <a:noAutofit/>
          </a:bodyPr>
          <a:lstStyle/>
          <a:p>
            <a:pPr>
              <a:buFont typeface="Wingdings" charset="2"/>
              <a:buChar char="§"/>
            </a:pPr>
            <a:r>
              <a:rPr lang="en-US" sz="2000" dirty="0"/>
              <a:t>With overpass turbo you can run Overpass API queries and </a:t>
            </a:r>
            <a:r>
              <a:rPr lang="en-US" sz="2000" dirty="0" smtClean="0"/>
              <a:t>analyze </a:t>
            </a:r>
            <a:r>
              <a:rPr lang="en-US" sz="2000" dirty="0"/>
              <a:t>the resulting </a:t>
            </a:r>
            <a:r>
              <a:rPr lang="en-US" sz="2000" dirty="0" err="1"/>
              <a:t>OpenStreetMap</a:t>
            </a:r>
            <a:r>
              <a:rPr lang="en-US" sz="2000" dirty="0"/>
              <a:t> data interactively on a map</a:t>
            </a:r>
            <a:r>
              <a:rPr lang="en-US" sz="2000" dirty="0" smtClean="0"/>
              <a:t>.</a:t>
            </a:r>
          </a:p>
          <a:p>
            <a:pPr>
              <a:buFont typeface="Wingdings" charset="2"/>
              <a:buChar char="§"/>
            </a:pPr>
            <a:endParaRPr lang="en-US" sz="1000" dirty="0" smtClean="0"/>
          </a:p>
          <a:p>
            <a:pPr>
              <a:buFont typeface="Wingdings" charset="2"/>
              <a:buChar char="§"/>
            </a:pPr>
            <a:r>
              <a:rPr lang="en-US" sz="2000" dirty="0" smtClean="0">
                <a:hlinkClick r:id="rId3"/>
              </a:rPr>
              <a:t>http</a:t>
            </a:r>
            <a:r>
              <a:rPr lang="en-US" sz="2000" dirty="0">
                <a:hlinkClick r:id="rId3"/>
              </a:rPr>
              <a:t>://overpass-turbo.eu</a:t>
            </a:r>
            <a:r>
              <a:rPr lang="en-US" sz="2000" dirty="0" smtClean="0">
                <a:hlinkClick r:id="rId3"/>
              </a:rPr>
              <a:t>/</a:t>
            </a:r>
            <a:endParaRPr lang="en-US" sz="2000" dirty="0" smtClean="0"/>
          </a:p>
          <a:p>
            <a:pPr>
              <a:buFont typeface="Wingdings" charset="2"/>
              <a:buChar char="§"/>
            </a:pPr>
            <a:endParaRPr lang="en-US" sz="1000" dirty="0"/>
          </a:p>
          <a:p>
            <a:pPr marL="857250" lvl="1" indent="-457200">
              <a:buFont typeface="Wingdings" charset="2"/>
              <a:buChar char="§"/>
            </a:pPr>
            <a:r>
              <a:rPr lang="en-US" sz="2000" dirty="0" smtClean="0"/>
              <a:t>Navigate to the area your are working</a:t>
            </a:r>
          </a:p>
          <a:p>
            <a:pPr marL="857250" lvl="1" indent="-457200">
              <a:buFont typeface="Wingdings" charset="2"/>
              <a:buChar char="§"/>
            </a:pPr>
            <a:r>
              <a:rPr lang="en-US" sz="2000" dirty="0" smtClean="0"/>
              <a:t>Click the Wizard button</a:t>
            </a:r>
          </a:p>
          <a:p>
            <a:pPr marL="857250" lvl="1" indent="-457200">
              <a:buFont typeface="Wingdings" charset="2"/>
              <a:buChar char="§"/>
            </a:pPr>
            <a:r>
              <a:rPr lang="en-US" sz="2000" dirty="0" smtClean="0"/>
              <a:t>Use the following syntax to search for </a:t>
            </a:r>
            <a:r>
              <a:rPr lang="en-US" sz="2000" u="sng" dirty="0" smtClean="0"/>
              <a:t>your</a:t>
            </a:r>
            <a:r>
              <a:rPr lang="en-US" sz="2000" dirty="0" smtClean="0"/>
              <a:t> OSM edits:</a:t>
            </a:r>
          </a:p>
          <a:p>
            <a:pPr marL="800100" lvl="1" indent="-342900">
              <a:buFont typeface="Wingdings" charset="2"/>
              <a:buChar char="§"/>
            </a:pPr>
            <a:r>
              <a:rPr lang="en-US" sz="2000" dirty="0" smtClean="0">
                <a:solidFill>
                  <a:schemeClr val="accent4"/>
                </a:solidFill>
              </a:rPr>
              <a:t>	user: </a:t>
            </a:r>
            <a:r>
              <a:rPr lang="en-US" sz="2000" dirty="0" err="1" smtClean="0">
                <a:solidFill>
                  <a:schemeClr val="accent4"/>
                </a:solidFill>
              </a:rPr>
              <a:t>your_osm_name</a:t>
            </a:r>
            <a:r>
              <a:rPr lang="en-US" sz="2000" dirty="0" smtClean="0">
                <a:solidFill>
                  <a:schemeClr val="accent4"/>
                </a:solidFill>
              </a:rPr>
              <a:t>     </a:t>
            </a:r>
          </a:p>
          <a:p>
            <a:pPr marL="800100" lvl="1" indent="-342900">
              <a:buFont typeface="Wingdings" charset="2"/>
              <a:buChar char="§"/>
            </a:pPr>
            <a:endParaRPr lang="en-US" sz="2000" dirty="0">
              <a:solidFill>
                <a:schemeClr val="accent4"/>
              </a:solidFill>
            </a:endParaRPr>
          </a:p>
          <a:p>
            <a:pPr>
              <a:buFont typeface="Wingdings" charset="2"/>
              <a:buChar char="§"/>
            </a:pPr>
            <a:endParaRPr lang="en-US" sz="1000" dirty="0" smtClean="0"/>
          </a:p>
          <a:p>
            <a:pPr>
              <a:buFont typeface="Wingdings" charset="2"/>
              <a:buChar char="§"/>
            </a:pPr>
            <a:endParaRPr lang="en-US" sz="1000"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133600"/>
            <a:ext cx="3933918" cy="2762583"/>
          </a:xfrm>
          <a:prstGeom prst="rect">
            <a:avLst/>
          </a:prstGeom>
        </p:spPr>
      </p:pic>
    </p:spTree>
    <p:extLst>
      <p:ext uri="{BB962C8B-B14F-4D97-AF65-F5344CB8AC3E}">
        <p14:creationId xmlns:p14="http://schemas.microsoft.com/office/powerpoint/2010/main" val="207957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1351" y="3124200"/>
            <a:ext cx="7245190" cy="1362075"/>
          </a:xfrm>
        </p:spPr>
        <p:txBody>
          <a:bodyPr>
            <a:noAutofit/>
          </a:bodyPr>
          <a:lstStyle/>
          <a:p>
            <a:pPr lvl="0" algn="r">
              <a:spcBef>
                <a:spcPts val="0"/>
              </a:spcBef>
            </a:pPr>
            <a:r>
              <a:rPr lang="en-US" sz="9000" cap="none" dirty="0" smtClean="0">
                <a:solidFill>
                  <a:srgbClr val="1B3742"/>
                </a:solidFill>
                <a:ea typeface="+mn-ea"/>
                <a:cs typeface="+mn-cs"/>
              </a:rPr>
              <a:t>1</a:t>
            </a:r>
            <a:r>
              <a:rPr lang="en-US" sz="3600" cap="none" dirty="0" smtClean="0">
                <a:ea typeface="+mn-ea"/>
                <a:cs typeface="+mn-cs"/>
              </a:rPr>
              <a:t>	OSM </a:t>
            </a:r>
            <a:r>
              <a:rPr lang="en-US" sz="3600" b="0" cap="none" dirty="0" smtClean="0">
                <a:ea typeface="+mn-ea"/>
                <a:cs typeface="+mn-cs"/>
              </a:rPr>
              <a:t>Account Creation</a:t>
            </a:r>
            <a:endParaRPr lang="en-US" sz="2400" dirty="0"/>
          </a:p>
        </p:txBody>
      </p:sp>
      <p:sp>
        <p:nvSpPr>
          <p:cNvPr id="5" name="Text Placeholder 4"/>
          <p:cNvSpPr>
            <a:spLocks noGrp="1"/>
          </p:cNvSpPr>
          <p:nvPr>
            <p:ph type="body" idx="1"/>
          </p:nvPr>
        </p:nvSpPr>
        <p:spPr>
          <a:xfrm>
            <a:off x="2286000" y="4495800"/>
            <a:ext cx="6310540" cy="1500187"/>
          </a:xfrm>
        </p:spPr>
        <p:txBody>
          <a:bodyPr>
            <a:normAutofit/>
          </a:bodyPr>
          <a:lstStyle/>
          <a:p>
            <a:pPr lvl="0" algn="r">
              <a:spcBef>
                <a:spcPts val="0"/>
              </a:spcBef>
            </a:pPr>
            <a:r>
              <a:rPr lang="en-US" sz="1800" b="1" dirty="0">
                <a:solidFill>
                  <a:prstClr val="black">
                    <a:lumMod val="75000"/>
                    <a:lumOff val="25000"/>
                  </a:prstClr>
                </a:solidFill>
              </a:rPr>
              <a:t>g</a:t>
            </a:r>
            <a:r>
              <a:rPr lang="en-US" sz="1800" b="1" dirty="0" smtClean="0">
                <a:solidFill>
                  <a:prstClr val="black">
                    <a:lumMod val="75000"/>
                    <a:lumOff val="25000"/>
                  </a:prstClr>
                </a:solidFill>
              </a:rPr>
              <a:t>etting the show on the road</a:t>
            </a:r>
            <a:endParaRPr lang="en-US" sz="1800" b="1" dirty="0">
              <a:solidFill>
                <a:prstClr val="black">
                  <a:lumMod val="75000"/>
                  <a:lumOff val="25000"/>
                </a:prstClr>
              </a:solidFill>
            </a:endParaRPr>
          </a:p>
        </p:txBody>
      </p:sp>
    </p:spTree>
    <p:extLst>
      <p:ext uri="{BB962C8B-B14F-4D97-AF65-F5344CB8AC3E}">
        <p14:creationId xmlns:p14="http://schemas.microsoft.com/office/powerpoint/2010/main" val="3037309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Open Street Map</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1000" y="1366093"/>
            <a:ext cx="7391400" cy="496632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4724400" y="2656200"/>
            <a:ext cx="4132056" cy="3844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3378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1351" y="3124200"/>
            <a:ext cx="7245190" cy="1362075"/>
          </a:xfrm>
        </p:spPr>
        <p:txBody>
          <a:bodyPr>
            <a:noAutofit/>
          </a:bodyPr>
          <a:lstStyle/>
          <a:p>
            <a:pPr lvl="0" algn="r">
              <a:spcBef>
                <a:spcPts val="0"/>
              </a:spcBef>
            </a:pPr>
            <a:r>
              <a:rPr lang="en-US" sz="9000" dirty="0" smtClean="0">
                <a:solidFill>
                  <a:schemeClr val="accent2">
                    <a:lumMod val="75000"/>
                  </a:schemeClr>
                </a:solidFill>
              </a:rPr>
              <a:t>2</a:t>
            </a:r>
            <a:r>
              <a:rPr lang="en-US" sz="10000" dirty="0" smtClean="0">
                <a:solidFill>
                  <a:schemeClr val="accent2">
                    <a:lumMod val="75000"/>
                  </a:schemeClr>
                </a:solidFill>
              </a:rPr>
              <a:t>	 </a:t>
            </a:r>
            <a:r>
              <a:rPr lang="en-US" sz="3600" cap="none" dirty="0" err="1" smtClean="0">
                <a:ea typeface="+mn-ea"/>
                <a:cs typeface="+mn-cs"/>
              </a:rPr>
              <a:t>iD</a:t>
            </a:r>
            <a:r>
              <a:rPr lang="en-US" sz="3600" cap="none" dirty="0" smtClean="0">
                <a:ea typeface="+mn-ea"/>
                <a:cs typeface="+mn-cs"/>
              </a:rPr>
              <a:t> Editor</a:t>
            </a:r>
            <a:endParaRPr lang="en-US" sz="2400" dirty="0"/>
          </a:p>
        </p:txBody>
      </p:sp>
      <p:sp>
        <p:nvSpPr>
          <p:cNvPr id="5" name="Text Placeholder 4"/>
          <p:cNvSpPr>
            <a:spLocks noGrp="1"/>
          </p:cNvSpPr>
          <p:nvPr>
            <p:ph type="body" idx="1"/>
          </p:nvPr>
        </p:nvSpPr>
        <p:spPr>
          <a:xfrm>
            <a:off x="2286000" y="4495800"/>
            <a:ext cx="6310540" cy="1500187"/>
          </a:xfrm>
        </p:spPr>
        <p:txBody>
          <a:bodyPr>
            <a:normAutofit/>
          </a:bodyPr>
          <a:lstStyle/>
          <a:p>
            <a:pPr lvl="0" algn="r">
              <a:spcBef>
                <a:spcPts val="0"/>
              </a:spcBef>
            </a:pPr>
            <a:r>
              <a:rPr lang="en-US" sz="1800" b="1" dirty="0" smtClean="0">
                <a:solidFill>
                  <a:prstClr val="black">
                    <a:lumMod val="75000"/>
                    <a:lumOff val="25000"/>
                  </a:prstClr>
                </a:solidFill>
              </a:rPr>
              <a:t>the in browser editor</a:t>
            </a:r>
            <a:endParaRPr lang="en-US" sz="1800" b="1" dirty="0">
              <a:solidFill>
                <a:prstClr val="black">
                  <a:lumMod val="75000"/>
                  <a:lumOff val="25000"/>
                </a:prstClr>
              </a:solidFill>
            </a:endParaRPr>
          </a:p>
        </p:txBody>
      </p:sp>
    </p:spTree>
    <p:extLst>
      <p:ext uri="{BB962C8B-B14F-4D97-AF65-F5344CB8AC3E}">
        <p14:creationId xmlns:p14="http://schemas.microsoft.com/office/powerpoint/2010/main" val="11801912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iD</a:t>
            </a:r>
            <a:r>
              <a:rPr lang="en-US" dirty="0" smtClean="0"/>
              <a:t> Editor</a:t>
            </a:r>
            <a:endParaRPr lang="en-US" dirty="0"/>
          </a:p>
        </p:txBody>
      </p:sp>
      <p:sp>
        <p:nvSpPr>
          <p:cNvPr id="3" name="Content Placeholder 2"/>
          <p:cNvSpPr>
            <a:spLocks noGrp="1"/>
          </p:cNvSpPr>
          <p:nvPr>
            <p:ph idx="1"/>
          </p:nvPr>
        </p:nvSpPr>
        <p:spPr/>
        <p:txBody>
          <a:bodyPr>
            <a:normAutofit/>
          </a:bodyPr>
          <a:lstStyle/>
          <a:p>
            <a:pPr marL="457200" indent="-457200">
              <a:lnSpc>
                <a:spcPct val="150000"/>
              </a:lnSpc>
              <a:buFont typeface="+mj-lt"/>
              <a:buAutoNum type="arabicPeriod"/>
            </a:pPr>
            <a:r>
              <a:rPr lang="en-US" sz="2400" dirty="0" smtClean="0"/>
              <a:t>Click on the Edit button on the top left hand corner of the OSM map window</a:t>
            </a:r>
          </a:p>
          <a:p>
            <a:pPr marL="457200" indent="-457200">
              <a:lnSpc>
                <a:spcPct val="150000"/>
              </a:lnSpc>
              <a:buFont typeface="+mj-lt"/>
              <a:buAutoNum type="arabicPeriod"/>
            </a:pPr>
            <a:r>
              <a:rPr lang="en-US" sz="2400" dirty="0" smtClean="0"/>
              <a:t>Go through the </a:t>
            </a:r>
            <a:r>
              <a:rPr lang="en-US" sz="2400" dirty="0" err="1" smtClean="0"/>
              <a:t>iD</a:t>
            </a:r>
            <a:r>
              <a:rPr lang="en-US" sz="2400" dirty="0" smtClean="0"/>
              <a:t> Walkthrough tutorial</a:t>
            </a:r>
          </a:p>
          <a:p>
            <a:pPr marL="457200" indent="-457200">
              <a:lnSpc>
                <a:spcPct val="150000"/>
              </a:lnSpc>
              <a:buFont typeface="+mj-lt"/>
              <a:buAutoNum type="arabicPeriod"/>
            </a:pPr>
            <a:r>
              <a:rPr lang="en-US" sz="2400" dirty="0" smtClean="0"/>
              <a:t>Practice some editing in an area that is familiar to you</a:t>
            </a:r>
          </a:p>
        </p:txBody>
      </p:sp>
    </p:spTree>
    <p:extLst>
      <p:ext uri="{BB962C8B-B14F-4D97-AF65-F5344CB8AC3E}">
        <p14:creationId xmlns:p14="http://schemas.microsoft.com/office/powerpoint/2010/main" val="44376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3"/>
          <a:srcRect l="5086" r="5086"/>
          <a:stretch>
            <a:fillRect/>
          </a:stretch>
        </p:blipFill>
        <p:spPr>
          <a:xfrm>
            <a:off x="506505" y="262780"/>
            <a:ext cx="5486400" cy="4114800"/>
          </a:xfrm>
          <a:prstGeom prst="rect">
            <a:avLst/>
          </a:prstGeom>
        </p:spPr>
      </p:pic>
      <p:sp>
        <p:nvSpPr>
          <p:cNvPr id="2" name="Rectangle 1"/>
          <p:cNvSpPr/>
          <p:nvPr/>
        </p:nvSpPr>
        <p:spPr>
          <a:xfrm>
            <a:off x="4891777" y="2493340"/>
            <a:ext cx="1066800" cy="914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506505" y="4801624"/>
            <a:ext cx="6191157" cy="833718"/>
          </a:xfrm>
        </p:spPr>
        <p:txBody>
          <a:bodyPr/>
          <a:lstStyle/>
          <a:p>
            <a:r>
              <a:rPr lang="en-US" dirty="0" err="1" smtClean="0"/>
              <a:t>iD</a:t>
            </a:r>
            <a:r>
              <a:rPr lang="en-US" dirty="0" smtClean="0"/>
              <a:t> Editor</a:t>
            </a:r>
            <a:endParaRPr lang="en-US" dirty="0"/>
          </a:p>
        </p:txBody>
      </p:sp>
      <p:sp>
        <p:nvSpPr>
          <p:cNvPr id="11" name="Text Placeholder 10"/>
          <p:cNvSpPr>
            <a:spLocks noGrp="1"/>
          </p:cNvSpPr>
          <p:nvPr>
            <p:ph type="body" sz="half" idx="2"/>
          </p:nvPr>
        </p:nvSpPr>
        <p:spPr>
          <a:xfrm>
            <a:off x="506505" y="5635341"/>
            <a:ext cx="6191157" cy="885825"/>
          </a:xfrm>
        </p:spPr>
        <p:txBody>
          <a:bodyPr/>
          <a:lstStyle/>
          <a:p>
            <a:r>
              <a:rPr lang="en-US" dirty="0" smtClean="0"/>
              <a:t>Use the (short) built-in walk-through to demonstrate how to trace</a:t>
            </a:r>
            <a:endParaRPr lang="en-US" dirty="0"/>
          </a:p>
        </p:txBody>
      </p:sp>
    </p:spTree>
    <p:extLst>
      <p:ext uri="{BB962C8B-B14F-4D97-AF65-F5344CB8AC3E}">
        <p14:creationId xmlns:p14="http://schemas.microsoft.com/office/powerpoint/2010/main" val="2481210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1171" y="3124200"/>
            <a:ext cx="7635370" cy="1362075"/>
          </a:xfrm>
        </p:spPr>
        <p:txBody>
          <a:bodyPr>
            <a:noAutofit/>
          </a:bodyPr>
          <a:lstStyle/>
          <a:p>
            <a:pPr lvl="0" algn="r">
              <a:spcBef>
                <a:spcPts val="0"/>
              </a:spcBef>
            </a:pPr>
            <a:r>
              <a:rPr lang="en-US" sz="9000" cap="none" dirty="0" smtClean="0">
                <a:solidFill>
                  <a:schemeClr val="accent2">
                    <a:lumMod val="75000"/>
                  </a:schemeClr>
                </a:solidFill>
                <a:ea typeface="+mn-ea"/>
                <a:cs typeface="+mn-cs"/>
              </a:rPr>
              <a:t>3</a:t>
            </a:r>
            <a:r>
              <a:rPr lang="en-US" sz="7200" cap="none" dirty="0" smtClean="0">
                <a:solidFill>
                  <a:schemeClr val="accent2">
                    <a:lumMod val="75000"/>
                  </a:schemeClr>
                </a:solidFill>
                <a:ea typeface="+mn-ea"/>
                <a:cs typeface="+mn-cs"/>
              </a:rPr>
              <a:t>	</a:t>
            </a:r>
            <a:r>
              <a:rPr lang="en-US" sz="4800" dirty="0">
                <a:solidFill>
                  <a:schemeClr val="accent2">
                    <a:lumMod val="75000"/>
                  </a:schemeClr>
                </a:solidFill>
                <a:ea typeface="+mn-ea"/>
                <a:cs typeface="+mn-cs"/>
              </a:rPr>
              <a:t>	</a:t>
            </a:r>
            <a:r>
              <a:rPr lang="en-US" sz="3600" dirty="0" smtClean="0">
                <a:ea typeface="+mn-ea"/>
                <a:cs typeface="+mn-cs"/>
              </a:rPr>
              <a:t>OSM Tasking Manager</a:t>
            </a:r>
            <a:endParaRPr lang="en-US" sz="2400" dirty="0"/>
          </a:p>
        </p:txBody>
      </p:sp>
      <p:sp>
        <p:nvSpPr>
          <p:cNvPr id="5" name="Text Placeholder 4"/>
          <p:cNvSpPr>
            <a:spLocks noGrp="1"/>
          </p:cNvSpPr>
          <p:nvPr>
            <p:ph type="body" idx="1"/>
          </p:nvPr>
        </p:nvSpPr>
        <p:spPr>
          <a:xfrm>
            <a:off x="2286000" y="4495800"/>
            <a:ext cx="6310540" cy="1500187"/>
          </a:xfrm>
        </p:spPr>
        <p:txBody>
          <a:bodyPr>
            <a:normAutofit/>
          </a:bodyPr>
          <a:lstStyle/>
          <a:p>
            <a:pPr lvl="0" algn="r">
              <a:spcBef>
                <a:spcPts val="0"/>
              </a:spcBef>
            </a:pPr>
            <a:r>
              <a:rPr lang="en-US" sz="1800" b="1" dirty="0">
                <a:solidFill>
                  <a:prstClr val="black">
                    <a:lumMod val="75000"/>
                    <a:lumOff val="25000"/>
                  </a:prstClr>
                </a:solidFill>
              </a:rPr>
              <a:t>collaborative mapping project interface</a:t>
            </a:r>
          </a:p>
        </p:txBody>
      </p:sp>
    </p:spTree>
    <p:extLst>
      <p:ext uri="{BB962C8B-B14F-4D97-AF65-F5344CB8AC3E}">
        <p14:creationId xmlns:p14="http://schemas.microsoft.com/office/powerpoint/2010/main" val="1605607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Tasking Manager</a:t>
            </a:r>
            <a:endParaRPr lang="en-US" dirty="0"/>
          </a:p>
        </p:txBody>
      </p:sp>
      <p:sp>
        <p:nvSpPr>
          <p:cNvPr id="5" name="Content Placeholder 4"/>
          <p:cNvSpPr>
            <a:spLocks noGrp="1"/>
          </p:cNvSpPr>
          <p:nvPr>
            <p:ph idx="1"/>
          </p:nvPr>
        </p:nvSpPr>
        <p:spPr>
          <a:xfrm>
            <a:off x="457200" y="1295400"/>
            <a:ext cx="8229600" cy="457200"/>
          </a:xfrm>
        </p:spPr>
        <p:txBody>
          <a:bodyPr>
            <a:normAutofit/>
          </a:bodyPr>
          <a:lstStyle/>
          <a:p>
            <a:r>
              <a:rPr lang="en-US" dirty="0"/>
              <a:t>Link: </a:t>
            </a:r>
            <a:r>
              <a:rPr lang="en-US" dirty="0" smtClean="0">
                <a:solidFill>
                  <a:schemeClr val="accent1"/>
                </a:solidFill>
              </a:rPr>
              <a:t>http</a:t>
            </a:r>
            <a:r>
              <a:rPr lang="en-US" dirty="0">
                <a:solidFill>
                  <a:schemeClr val="accent1"/>
                </a:solidFill>
              </a:rPr>
              <a:t>://</a:t>
            </a:r>
            <a:r>
              <a:rPr lang="en-US" dirty="0" err="1">
                <a:solidFill>
                  <a:schemeClr val="accent1"/>
                </a:solidFill>
              </a:rPr>
              <a:t>tasks.teachosm.org</a:t>
            </a:r>
            <a:r>
              <a:rPr lang="en-US" dirty="0">
                <a:solidFill>
                  <a:schemeClr val="accent1"/>
                </a:solidFill>
              </a:rPr>
              <a:t>/</a:t>
            </a:r>
            <a:endParaRPr lang="en-US" dirty="0">
              <a:solidFill>
                <a:schemeClr val="accent1"/>
              </a:solidFill>
            </a:endParaRPr>
          </a:p>
        </p:txBody>
      </p:sp>
      <p:pic>
        <p:nvPicPr>
          <p:cNvPr id="4" name="Picture 3"/>
          <p:cNvPicPr>
            <a:picLocks noChangeAspect="1"/>
          </p:cNvPicPr>
          <p:nvPr/>
        </p:nvPicPr>
        <p:blipFill rotWithShape="1">
          <a:blip r:embed="rId3"/>
          <a:srcRect t="11751"/>
          <a:stretch/>
        </p:blipFill>
        <p:spPr>
          <a:xfrm>
            <a:off x="689428" y="2475210"/>
            <a:ext cx="7772400" cy="2810752"/>
          </a:xfrm>
          <a:prstGeom prst="rect">
            <a:avLst/>
          </a:prstGeom>
        </p:spPr>
      </p:pic>
    </p:spTree>
    <p:extLst>
      <p:ext uri="{BB962C8B-B14F-4D97-AF65-F5344CB8AC3E}">
        <p14:creationId xmlns:p14="http://schemas.microsoft.com/office/powerpoint/2010/main" val="2830926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OSM Tasking Manager</a:t>
            </a:r>
            <a:endParaRPr lang="en-US" dirty="0"/>
          </a:p>
        </p:txBody>
      </p:sp>
      <p:sp>
        <p:nvSpPr>
          <p:cNvPr id="8" name="Content Placeholder 7"/>
          <p:cNvSpPr>
            <a:spLocks noGrp="1"/>
          </p:cNvSpPr>
          <p:nvPr>
            <p:ph sz="half" idx="2"/>
          </p:nvPr>
        </p:nvSpPr>
        <p:spPr>
          <a:xfrm>
            <a:off x="4343400" y="2351068"/>
            <a:ext cx="4495800" cy="3744931"/>
          </a:xfrm>
        </p:spPr>
        <p:txBody>
          <a:bodyPr>
            <a:normAutofit/>
          </a:bodyPr>
          <a:lstStyle/>
          <a:p>
            <a:pPr>
              <a:lnSpc>
                <a:spcPct val="130000"/>
              </a:lnSpc>
            </a:pPr>
            <a:r>
              <a:rPr lang="en-US" sz="2000" dirty="0" smtClean="0"/>
              <a:t>Log </a:t>
            </a:r>
            <a:r>
              <a:rPr lang="en-US" sz="2000" dirty="0"/>
              <a:t>in with </a:t>
            </a:r>
            <a:r>
              <a:rPr lang="en-US" sz="2000" dirty="0" smtClean="0"/>
              <a:t>regular OSM </a:t>
            </a:r>
            <a:r>
              <a:rPr lang="en-US" sz="2000" dirty="0"/>
              <a:t>account </a:t>
            </a:r>
            <a:r>
              <a:rPr lang="en-US" sz="2000" dirty="0" smtClean="0"/>
              <a:t>information</a:t>
            </a:r>
            <a:endParaRPr lang="en-US" sz="2000" dirty="0"/>
          </a:p>
          <a:p>
            <a:pPr>
              <a:lnSpc>
                <a:spcPct val="130000"/>
              </a:lnSpc>
            </a:pPr>
            <a:r>
              <a:rPr lang="en-US" sz="2000" dirty="0"/>
              <a:t>On the main page click on All </a:t>
            </a:r>
            <a:r>
              <a:rPr lang="en-US" sz="2000" dirty="0" smtClean="0"/>
              <a:t>Jobs</a:t>
            </a:r>
            <a:r>
              <a:rPr lang="en-US" sz="2000" dirty="0"/>
              <a:t>, and search for </a:t>
            </a:r>
            <a:r>
              <a:rPr lang="en-US" sz="2000" dirty="0" smtClean="0"/>
              <a:t>your assignment using a key word</a:t>
            </a:r>
          </a:p>
          <a:p>
            <a:endParaRPr lang="en-US" sz="1400"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t="9015"/>
          <a:stretch/>
        </p:blipFill>
        <p:spPr>
          <a:xfrm>
            <a:off x="518675" y="1261794"/>
            <a:ext cx="3773219" cy="5255587"/>
          </a:xfrm>
          <a:prstGeom prst="rect">
            <a:avLst/>
          </a:prstGeom>
        </p:spPr>
      </p:pic>
    </p:spTree>
    <p:extLst>
      <p:ext uri="{BB962C8B-B14F-4D97-AF65-F5344CB8AC3E}">
        <p14:creationId xmlns:p14="http://schemas.microsoft.com/office/powerpoint/2010/main" val="794304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1456</TotalTime>
  <Words>2113</Words>
  <Application>Microsoft Macintosh PowerPoint</Application>
  <PresentationFormat>On-screen Show (4:3)</PresentationFormat>
  <Paragraphs>155</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Advantage</vt:lpstr>
      <vt:lpstr>OSM Student Training Guide</vt:lpstr>
      <vt:lpstr>1 OSM Account Creation</vt:lpstr>
      <vt:lpstr>Open Street Map</vt:lpstr>
      <vt:lpstr>2  iD Editor</vt:lpstr>
      <vt:lpstr>iD Editor</vt:lpstr>
      <vt:lpstr>iD Editor</vt:lpstr>
      <vt:lpstr>3  OSM Tasking Manager</vt:lpstr>
      <vt:lpstr>Tasking Manager</vt:lpstr>
      <vt:lpstr>OSM Tasking Manager</vt:lpstr>
      <vt:lpstr>PowerPoint Presentation</vt:lpstr>
      <vt:lpstr>Selected Cell in iD</vt:lpstr>
      <vt:lpstr>Tracing Examples: Low Density Areas</vt:lpstr>
      <vt:lpstr>Tracing Examples: Medium Density Areas</vt:lpstr>
      <vt:lpstr>Tracing Examples: High Density Areas</vt:lpstr>
      <vt:lpstr>Editing and tagging</vt:lpstr>
      <vt:lpstr>Marking Complete with Tasking Manager</vt:lpstr>
      <vt:lpstr>Tracking your Work: Overpass Turbo</vt:lpstr>
      <vt:lpstr>Overpass Turbo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IM2 Roxas</dc:creator>
  <cp:lastModifiedBy>IM2 Roxas</cp:lastModifiedBy>
  <cp:revision>61</cp:revision>
  <dcterms:created xsi:type="dcterms:W3CDTF">2014-09-04T23:06:56Z</dcterms:created>
  <dcterms:modified xsi:type="dcterms:W3CDTF">2014-11-17T19:11:39Z</dcterms:modified>
</cp:coreProperties>
</file>